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7" r:id="rId5"/>
    <p:sldId id="277" r:id="rId6"/>
    <p:sldId id="273" r:id="rId7"/>
    <p:sldId id="274" r:id="rId8"/>
    <p:sldId id="268" r:id="rId9"/>
    <p:sldId id="269" r:id="rId10"/>
    <p:sldId id="261" r:id="rId11"/>
    <p:sldId id="270" r:id="rId12"/>
    <p:sldId id="271" r:id="rId13"/>
    <p:sldId id="272" r:id="rId14"/>
    <p:sldId id="285" r:id="rId15"/>
    <p:sldId id="275" r:id="rId16"/>
    <p:sldId id="276" r:id="rId17"/>
    <p:sldId id="278" r:id="rId18"/>
    <p:sldId id="279" r:id="rId19"/>
    <p:sldId id="280" r:id="rId20"/>
    <p:sldId id="283" r:id="rId21"/>
    <p:sldId id="281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BB3F98"/>
    <a:srgbClr val="011893"/>
    <a:srgbClr val="0432FF"/>
    <a:srgbClr val="0096FF"/>
    <a:srgbClr val="76D6FF"/>
    <a:srgbClr val="008F00"/>
    <a:srgbClr val="00FDFF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4633"/>
  </p:normalViewPr>
  <p:slideViewPr>
    <p:cSldViewPr snapToGrid="0" snapToObjects="1" showGuides="1">
      <p:cViewPr varScale="1">
        <p:scale>
          <a:sx n="86" d="100"/>
          <a:sy n="86" d="100"/>
        </p:scale>
        <p:origin x="1104" y="184"/>
      </p:cViewPr>
      <p:guideLst>
        <p:guide orient="horz" pos="2160"/>
        <p:guide pos="37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009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1BD-B747-9BBA-4F83A4524701}"/>
              </c:ext>
            </c:extLst>
          </c:dPt>
          <c:dPt>
            <c:idx val="1"/>
            <c:bubble3D val="0"/>
            <c:spPr>
              <a:solidFill>
                <a:srgbClr val="0118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BD-B747-9BBA-4F83A4524701}"/>
              </c:ext>
            </c:extLst>
          </c:dPt>
          <c:dPt>
            <c:idx val="2"/>
            <c:bubble3D val="0"/>
            <c:spPr>
              <a:solidFill>
                <a:srgbClr val="76D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BD-B747-9BBA-4F83A452470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4000" dirty="0">
                        <a:solidFill>
                          <a:schemeClr val="bg1"/>
                        </a:solidFill>
                        <a:latin typeface="Montserrat" pitchFamily="2" charset="77"/>
                      </a:rPr>
                      <a:t>55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1BD-B747-9BBA-4F83A452470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0" i="0" u="none" strike="noStrike" kern="1200" baseline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>
                        <a:solidFill>
                          <a:schemeClr val="bg1"/>
                        </a:solidFill>
                        <a:latin typeface="Montserrat" pitchFamily="2" charset="77"/>
                      </a:rPr>
                      <a:t>38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1BD-B747-9BBA-4F83A4524701}"/>
                </c:ext>
              </c:extLst>
            </c:dLbl>
            <c:dLbl>
              <c:idx val="2"/>
              <c:layout>
                <c:manualLayout>
                  <c:x val="4.5996881103079278E-2"/>
                  <c:y val="8.60991227046982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600" dirty="0">
                        <a:solidFill>
                          <a:schemeClr val="bg1"/>
                        </a:solidFill>
                        <a:latin typeface="Montserrat" pitchFamily="2" charset="77"/>
                      </a:rPr>
                      <a:t>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1BD-B747-9BBA-4F83A45247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55</c:v>
                </c:pt>
                <c:pt idx="1">
                  <c:v>38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D-B747-9BBA-4F83A452470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81ADF-862C-9842-AA44-B92DD7D04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C133ED-2EF6-2F4D-9E31-29156D360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57F5D1-AD7B-0545-B219-C7C4D2A79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0D93FA-0FB7-9D4F-9696-F807E729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C44889-0F33-CC4D-B900-93EF61B0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60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56CD00-2630-B54C-99C2-BDEFB2F8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FC8C7F-2088-5F43-9036-7E56068E5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8BFA98-841B-854D-8A33-93C0456B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6B4EB4-08A5-2F42-81B0-56166B9C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89073D-D1CB-894E-99E1-ED18CA8A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04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22BAE5-1209-EE44-AAD9-D41D7D0C2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108A22-7826-ED47-B9F2-70399224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5A9106-FCF3-2245-BDB8-DD9F8FC1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14F8C6-E2C3-6C45-AA53-BB86A5A2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995950-7513-3D4B-BAF5-831BC375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81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A61ADE-9A31-644C-A5D5-8B5F0098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27C88-2322-584F-8B40-08C6A2626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C733D2-6A34-E944-97D5-E603CBA9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55B695-4BC3-9043-BC8A-D4DA3B71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CD3A64-DB33-064C-B470-BF15859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87E10-4CBF-8E4E-BEF5-CC38D4D9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ECA5E6-B6D5-B842-90A1-0C46F803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832A5B-56F6-5946-929E-0A9FD78A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1A3411-A93C-BB44-85DC-DF0A02F5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8152A3-C44B-F147-8156-212866BB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54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E542D-7370-194A-82F6-2B4EE65A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D1A848-A0EA-3F49-8CD7-182D7EBCC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27051D-FB77-6A42-993B-C6352AA3C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7BB756-BA23-C24F-8327-E149EFC4D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FF3425-EDEE-DF46-8EAF-99EFC5EA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A0246C-1D1E-DD4C-B242-2E4DA3D5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71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34FCF3-C99A-4945-8FDB-CA6D84E6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D1FE2D-F160-294B-8556-04420EA9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EBF6D8-787C-524D-94F4-BB0D7BB4A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10258E6-22DC-4E46-BC9E-D59375C8B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B8F7896-460C-9943-9C39-42266F55A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F75FCE-250A-1640-82F7-8D1872EF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F3A9C34-4422-DD4B-A76C-0925799C3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BDB86B-7FAE-0643-8861-C9602CF8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16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B84B0-AF3A-DA49-BB25-9FC7EB9C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08B93AD-990C-0946-83A3-A154FECB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674DF6-33DE-3346-8BC6-645BCFDC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ABA11C-6A5F-9343-A6BC-D16026B5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73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17F78E-26C1-BD48-98FC-2C88813C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B9A9D86-8050-604E-AE6B-AB0DC491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7DC819-4E9C-F643-B787-44D641A7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28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0506F-BA6B-704F-96C4-3F4CBCC7C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E25BD9-CFC7-4D48-852F-247919628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513647-5ED1-4444-AAB9-B2E936C5E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DB766C-991A-874C-9CAB-0C1FF2A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31485F-9F13-6C43-940D-9F536884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41E076-CCCB-454F-8FEE-20C87584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63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C4ADA-3D84-8846-86F0-BACF2BC3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624A92-158C-914D-8C56-3DF660D31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BBA5E1-2899-134B-A26D-4D123A9AE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F59533-921F-0D40-A4DF-28D82C1A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6EB1B2-138B-9145-88D6-6ABA0871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F0558C-D00E-874D-9ACA-7941C0CB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20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4653459-4DCD-9048-8022-8154BDE2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B6C5D5-2A2F-E74A-BC29-FB67C3CD7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A72A32-E038-ED47-ABF2-43E0AD0B1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69CF-5DC6-0A4D-A7A9-CB49049C2F18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46ACFA-F598-464F-8148-BD171E8E3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0F111C-2C45-A343-9B4A-54650C4BD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00-50AC-A74E-85D0-C59A5AFCF2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A2D717C-FA42-6643-8C90-D16E22C19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967" y="4741330"/>
            <a:ext cx="4045201" cy="101553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A6A3BF-40B9-3647-B57C-DDEF73AD94E2}"/>
              </a:ext>
            </a:extLst>
          </p:cNvPr>
          <p:cNvSpPr txBox="1"/>
          <p:nvPr/>
        </p:nvSpPr>
        <p:spPr>
          <a:xfrm>
            <a:off x="980018" y="1576274"/>
            <a:ext cx="10231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ontserrat Medium" pitchFamily="2" charset="77"/>
              </a:rPr>
              <a:t>CORSO DI </a:t>
            </a:r>
          </a:p>
          <a:p>
            <a:pPr algn="ctr"/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ontserrat Medium" pitchFamily="2" charset="77"/>
              </a:rPr>
              <a:t>COMUNICAZIONE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11FAD7-66A3-C840-8AB5-3F71E9870D23}"/>
              </a:ext>
            </a:extLst>
          </p:cNvPr>
          <p:cNvSpPr txBox="1"/>
          <p:nvPr/>
        </p:nvSpPr>
        <p:spPr>
          <a:xfrm>
            <a:off x="980019" y="3135719"/>
            <a:ext cx="1023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12 gennaio – 2 febbraio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804A23-EE26-5146-B2E7-E0EAA5573122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93053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E267FD-AB91-3344-8AA4-3F818E21F0DD}"/>
              </a:ext>
            </a:extLst>
          </p:cNvPr>
          <p:cNvSpPr txBox="1"/>
          <p:nvPr/>
        </p:nvSpPr>
        <p:spPr>
          <a:xfrm>
            <a:off x="980020" y="859757"/>
            <a:ext cx="10231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GLI INGREDIENTI DI UNA BUONA COMUNICAZIONE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C392BF-DF13-F341-96B5-8A915C7B3F50}"/>
              </a:ext>
            </a:extLst>
          </p:cNvPr>
          <p:cNvSpPr txBox="1"/>
          <p:nvPr/>
        </p:nvSpPr>
        <p:spPr>
          <a:xfrm>
            <a:off x="4068423" y="2992395"/>
            <a:ext cx="467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B0F0"/>
                </a:solidFill>
                <a:latin typeface="Montserrat" pitchFamily="2" charset="77"/>
              </a:rPr>
              <a:t>CONOSCI TE STESSO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8AE5A1-15D5-7749-8B9F-48552D1ABAEB}"/>
              </a:ext>
            </a:extLst>
          </p:cNvPr>
          <p:cNvSpPr txBox="1"/>
          <p:nvPr/>
        </p:nvSpPr>
        <p:spPr>
          <a:xfrm>
            <a:off x="2282383" y="3618156"/>
            <a:ext cx="825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92D050"/>
                </a:solidFill>
                <a:latin typeface="Montserrat" pitchFamily="2" charset="77"/>
              </a:rPr>
              <a:t>CONOSCI IL TUO INTERLOCUTORE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B14DF7-7E56-F64D-B68C-2B80CA967B5F}"/>
              </a:ext>
            </a:extLst>
          </p:cNvPr>
          <p:cNvSpPr txBox="1"/>
          <p:nvPr/>
        </p:nvSpPr>
        <p:spPr>
          <a:xfrm>
            <a:off x="3272939" y="4243917"/>
            <a:ext cx="626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rPr>
              <a:t>CONOSCI IL TUO OBIETTIVO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E30753-0909-DB41-AD1D-B2149FA0C2F9}"/>
              </a:ext>
            </a:extLst>
          </p:cNvPr>
          <p:cNvSpPr txBox="1"/>
          <p:nvPr/>
        </p:nvSpPr>
        <p:spPr>
          <a:xfrm>
            <a:off x="3113931" y="4869678"/>
            <a:ext cx="6587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BB3F98"/>
                </a:solidFill>
                <a:latin typeface="Montserrat" pitchFamily="2" charset="77"/>
              </a:rPr>
              <a:t>CONOSCI IL TUO BUSINESS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0716A8-E418-5648-9637-D9C0A7F7F521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612621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564D96-6346-9B48-9E98-490F526C3B86}"/>
              </a:ext>
            </a:extLst>
          </p:cNvPr>
          <p:cNvSpPr txBox="1"/>
          <p:nvPr/>
        </p:nvSpPr>
        <p:spPr>
          <a:xfrm>
            <a:off x="2303493" y="434269"/>
            <a:ext cx="7226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B0F0"/>
                </a:solidFill>
                <a:latin typeface="Montserrat" pitchFamily="2" charset="77"/>
              </a:rPr>
              <a:t>CONOSCI TE STESSO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FB99C0-7B6C-BE49-BE41-B148468BE3FF}"/>
              </a:ext>
            </a:extLst>
          </p:cNvPr>
          <p:cNvSpPr txBox="1"/>
          <p:nvPr/>
        </p:nvSpPr>
        <p:spPr>
          <a:xfrm>
            <a:off x="1478548" y="2131154"/>
            <a:ext cx="62783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  <a:buSzPct val="200000"/>
            </a:pPr>
            <a:r>
              <a:rPr lang="it-IT" sz="3200" dirty="0">
                <a:latin typeface="Montserrat" pitchFamily="2" charset="77"/>
              </a:rPr>
              <a:t>LIVELLO VERBALE</a:t>
            </a:r>
          </a:p>
          <a:p>
            <a:pPr>
              <a:buClr>
                <a:srgbClr val="00B0F0"/>
              </a:buClr>
              <a:buSzPct val="200000"/>
            </a:pPr>
            <a:endParaRPr lang="it-IT" sz="3200" dirty="0">
              <a:latin typeface="Montserrat" pitchFamily="2" charset="77"/>
            </a:endParaRPr>
          </a:p>
          <a:p>
            <a:pPr>
              <a:buClr>
                <a:srgbClr val="92D050"/>
              </a:buClr>
              <a:buSzPct val="200000"/>
            </a:pPr>
            <a:r>
              <a:rPr lang="it-IT" sz="3200" dirty="0">
                <a:latin typeface="Montserrat" pitchFamily="2" charset="77"/>
              </a:rPr>
              <a:t>LIVELLO PARAVERBALE</a:t>
            </a:r>
          </a:p>
          <a:p>
            <a:pPr>
              <a:buClr>
                <a:srgbClr val="00B0F0"/>
              </a:buClr>
              <a:buSzPct val="200000"/>
            </a:pPr>
            <a:endParaRPr lang="it-IT" sz="3200" dirty="0">
              <a:latin typeface="Montserrat" pitchFamily="2" charset="77"/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SzPct val="200000"/>
            </a:pPr>
            <a:r>
              <a:rPr lang="it-IT" sz="3200" dirty="0">
                <a:latin typeface="Montserrat" pitchFamily="2" charset="77"/>
              </a:rPr>
              <a:t>LIVELLO NON VERBALE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3BE2911-CF9F-1B47-91A9-C1720A69C709}"/>
              </a:ext>
            </a:extLst>
          </p:cNvPr>
          <p:cNvSpPr>
            <a:spLocks noChangeAspect="1"/>
          </p:cNvSpPr>
          <p:nvPr/>
        </p:nvSpPr>
        <p:spPr>
          <a:xfrm flipH="1">
            <a:off x="992228" y="4255528"/>
            <a:ext cx="273761" cy="273761"/>
          </a:xfrm>
          <a:prstGeom prst="ellipse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68AFDF0E-398B-BC46-AC63-DB60134A2A8F}"/>
              </a:ext>
            </a:extLst>
          </p:cNvPr>
          <p:cNvSpPr>
            <a:spLocks noChangeAspect="1"/>
          </p:cNvSpPr>
          <p:nvPr/>
        </p:nvSpPr>
        <p:spPr>
          <a:xfrm flipH="1">
            <a:off x="985696" y="2327077"/>
            <a:ext cx="273761" cy="273761"/>
          </a:xfrm>
          <a:prstGeom prst="ellipse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>
              <a:solidFill>
                <a:srgbClr val="00B0F0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63ECA0B-1FC5-6141-A706-48349640D419}"/>
              </a:ext>
            </a:extLst>
          </p:cNvPr>
          <p:cNvSpPr>
            <a:spLocks noChangeAspect="1"/>
          </p:cNvSpPr>
          <p:nvPr/>
        </p:nvSpPr>
        <p:spPr>
          <a:xfrm flipH="1">
            <a:off x="985696" y="3271547"/>
            <a:ext cx="273761" cy="273761"/>
          </a:xfrm>
          <a:prstGeom prst="ellipse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0198FF-B8D5-DC4E-8E0F-6B0C40BEC298}"/>
              </a:ext>
            </a:extLst>
          </p:cNvPr>
          <p:cNvSpPr txBox="1"/>
          <p:nvPr/>
        </p:nvSpPr>
        <p:spPr>
          <a:xfrm>
            <a:off x="965200" y="5817169"/>
            <a:ext cx="10261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C000">
                  <a:lumMod val="40000"/>
                  <a:lumOff val="60000"/>
                </a:srgbClr>
              </a:buClr>
              <a:buSzPct val="200000"/>
            </a:pPr>
            <a:r>
              <a:rPr lang="it-IT" sz="4400" b="1" dirty="0">
                <a:solidFill>
                  <a:srgbClr val="00B0F0"/>
                </a:solidFill>
                <a:latin typeface="Montserrat" pitchFamily="2" charset="77"/>
              </a:rPr>
              <a:t>. . . MA NON PARLARTI ADDOSSO</a:t>
            </a:r>
          </a:p>
          <a:p>
            <a:endParaRPr lang="it-IT" dirty="0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4A6803D2-7E20-9544-BE31-C89383A68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198839"/>
              </p:ext>
            </p:extLst>
          </p:nvPr>
        </p:nvGraphicFramePr>
        <p:xfrm>
          <a:off x="6723335" y="1162565"/>
          <a:ext cx="5986732" cy="421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859699-731F-9449-A185-117F4335F11A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35341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Graphic spid="8" grpId="2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3129EF-7799-A042-B5C9-A46BD335C8D4}"/>
              </a:ext>
            </a:extLst>
          </p:cNvPr>
          <p:cNvSpPr txBox="1"/>
          <p:nvPr/>
        </p:nvSpPr>
        <p:spPr>
          <a:xfrm>
            <a:off x="983381" y="741927"/>
            <a:ext cx="10225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92D050"/>
                </a:solidFill>
                <a:latin typeface="Montserrat" pitchFamily="2" charset="77"/>
              </a:rPr>
              <a:t>CONOSCI IL TUO INTERLOCUTORE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AB7C16-402E-D44D-A29D-EB7A2D496374}"/>
              </a:ext>
            </a:extLst>
          </p:cNvPr>
          <p:cNvSpPr txBox="1"/>
          <p:nvPr/>
        </p:nvSpPr>
        <p:spPr>
          <a:xfrm>
            <a:off x="2109856" y="2405727"/>
            <a:ext cx="825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Stai parlando alla persona giusta?</a:t>
            </a:r>
          </a:p>
        </p:txBody>
      </p:sp>
      <p:pic>
        <p:nvPicPr>
          <p:cNvPr id="5" name="Elemento grafico 4" descr="Segno di spunta">
            <a:extLst>
              <a:ext uri="{FF2B5EF4-FFF2-40B4-BE49-F238E27FC236}">
                <a16:creationId xmlns:a16="http://schemas.microsoft.com/office/drawing/2014/main" id="{9B321F10-0827-544B-A8B4-168F7501D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904" y="2255584"/>
            <a:ext cx="688392" cy="688392"/>
          </a:xfrm>
          <a:prstGeom prst="rect">
            <a:avLst/>
          </a:prstGeom>
        </p:spPr>
      </p:pic>
      <p:pic>
        <p:nvPicPr>
          <p:cNvPr id="6" name="Elemento grafico 5" descr="Segno di spunta">
            <a:extLst>
              <a:ext uri="{FF2B5EF4-FFF2-40B4-BE49-F238E27FC236}">
                <a16:creationId xmlns:a16="http://schemas.microsoft.com/office/drawing/2014/main" id="{2301BC5E-AD29-FB4C-9E48-E649317BA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904" y="3271134"/>
            <a:ext cx="688392" cy="688392"/>
          </a:xfrm>
          <a:prstGeom prst="rect">
            <a:avLst/>
          </a:prstGeom>
        </p:spPr>
      </p:pic>
      <p:pic>
        <p:nvPicPr>
          <p:cNvPr id="7" name="Elemento grafico 6" descr="Segno di spunta">
            <a:extLst>
              <a:ext uri="{FF2B5EF4-FFF2-40B4-BE49-F238E27FC236}">
                <a16:creationId xmlns:a16="http://schemas.microsoft.com/office/drawing/2014/main" id="{6826B469-FFEB-C342-8CB5-18AF32723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904" y="4286684"/>
            <a:ext cx="688392" cy="68839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E4BDD5-B180-5646-9530-6029E3F2A2DE}"/>
              </a:ext>
            </a:extLst>
          </p:cNvPr>
          <p:cNvSpPr txBox="1"/>
          <p:nvPr/>
        </p:nvSpPr>
        <p:spPr>
          <a:xfrm>
            <a:off x="2109856" y="3374751"/>
            <a:ext cx="825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Stai dicendo la cosa giusta?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D097AF-B5DF-E949-81DA-52D7AFCF13CC}"/>
              </a:ext>
            </a:extLst>
          </p:cNvPr>
          <p:cNvSpPr txBox="1"/>
          <p:nvPr/>
        </p:nvSpPr>
        <p:spPr>
          <a:xfrm>
            <a:off x="2109856" y="4286684"/>
            <a:ext cx="825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Stai rispondendo ad una esigenza?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E4EBD1-2993-8E4D-A22A-782253D474C6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28430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72A610-5C4E-5342-8918-B41AF5036380}"/>
              </a:ext>
            </a:extLst>
          </p:cNvPr>
          <p:cNvSpPr txBox="1"/>
          <p:nvPr/>
        </p:nvSpPr>
        <p:spPr>
          <a:xfrm>
            <a:off x="983381" y="741927"/>
            <a:ext cx="10225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rPr>
              <a:t>CONOSCI IL TUO OBIETTIVO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223628-79FD-D440-A0BE-7E47876B37E3}"/>
              </a:ext>
            </a:extLst>
          </p:cNvPr>
          <p:cNvSpPr txBox="1"/>
          <p:nvPr/>
        </p:nvSpPr>
        <p:spPr>
          <a:xfrm>
            <a:off x="2654108" y="2568318"/>
            <a:ext cx="8269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Quello che vuoi che succeda </a:t>
            </a:r>
            <a:r>
              <a:rPr lang="it-IT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rPr>
              <a:t>DOPO</a:t>
            </a:r>
            <a:r>
              <a:rPr lang="it-IT" sz="3200" dirty="0">
                <a:latin typeface="Montserrat" pitchFamily="2" charset="77"/>
              </a:rPr>
              <a:t>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la comunicazione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5D286A-F716-7F4E-ABEE-D449C95D6BC2}"/>
              </a:ext>
            </a:extLst>
          </p:cNvPr>
          <p:cNvSpPr txBox="1"/>
          <p:nvPr/>
        </p:nvSpPr>
        <p:spPr>
          <a:xfrm>
            <a:off x="2831560" y="4445683"/>
            <a:ext cx="2449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6 secondi</a:t>
            </a:r>
          </a:p>
        </p:txBody>
      </p:sp>
      <p:pic>
        <p:nvPicPr>
          <p:cNvPr id="9" name="Elemento grafico 8" descr="Tiro a segno">
            <a:extLst>
              <a:ext uri="{FF2B5EF4-FFF2-40B4-BE49-F238E27FC236}">
                <a16:creationId xmlns:a16="http://schemas.microsoft.com/office/drawing/2014/main" id="{0A5B4384-9892-DF4B-9B01-386719A23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381" y="2428316"/>
            <a:ext cx="1296134" cy="1296134"/>
          </a:xfrm>
          <a:prstGeom prst="rect">
            <a:avLst/>
          </a:prstGeom>
        </p:spPr>
      </p:pic>
      <p:pic>
        <p:nvPicPr>
          <p:cNvPr id="11" name="Elemento grafico 10" descr="Orologio">
            <a:extLst>
              <a:ext uri="{FF2B5EF4-FFF2-40B4-BE49-F238E27FC236}">
                <a16:creationId xmlns:a16="http://schemas.microsoft.com/office/drawing/2014/main" id="{6736933F-FF8F-4443-ADCA-DE83603CA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82" y="4090003"/>
            <a:ext cx="1296133" cy="12961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78AAAB-9A3A-1C47-8CAA-78369CCF71C9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3619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2BCBF0-F694-B948-8036-824345A41EA4}"/>
              </a:ext>
            </a:extLst>
          </p:cNvPr>
          <p:cNvSpPr txBox="1"/>
          <p:nvPr/>
        </p:nvSpPr>
        <p:spPr>
          <a:xfrm>
            <a:off x="983381" y="741927"/>
            <a:ext cx="10225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BB3F98"/>
                </a:solidFill>
                <a:latin typeface="Montserrat" pitchFamily="2" charset="77"/>
              </a:rPr>
              <a:t>CONOSCI IL TUO BUSINESS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6DC3C3-FB87-EC40-9C72-86D9DA5CA36B}"/>
              </a:ext>
            </a:extLst>
          </p:cNvPr>
          <p:cNvSpPr txBox="1"/>
          <p:nvPr/>
        </p:nvSpPr>
        <p:spPr>
          <a:xfrm>
            <a:off x="591063" y="1931575"/>
            <a:ext cx="11009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Montserrat" pitchFamily="2" charset="77"/>
              </a:rPr>
              <a:t>Per vendere un buon prodotto </a:t>
            </a:r>
          </a:p>
          <a:p>
            <a:pPr algn="ctr"/>
            <a:r>
              <a:rPr lang="it-IT" sz="3200" dirty="0">
                <a:latin typeface="Montserrat" pitchFamily="2" charset="77"/>
              </a:rPr>
              <a:t>bisogna prima avere un buon prodotto da vendere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C352EB-1CC0-9A43-83DF-AA3A59DF8D18}"/>
              </a:ext>
            </a:extLst>
          </p:cNvPr>
          <p:cNvSpPr txBox="1"/>
          <p:nvPr/>
        </p:nvSpPr>
        <p:spPr>
          <a:xfrm>
            <a:off x="1641175" y="5267183"/>
            <a:ext cx="855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BB3F98"/>
                </a:solidFill>
                <a:latin typeface="Montserrat" pitchFamily="2" charset="77"/>
              </a:rPr>
              <a:t>LA COMUNICAZIONE NON FA MIRACOLI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09EA89-EAD9-F242-B4C1-C3AFF1ADC612}"/>
              </a:ext>
            </a:extLst>
          </p:cNvPr>
          <p:cNvSpPr txBox="1"/>
          <p:nvPr/>
        </p:nvSpPr>
        <p:spPr>
          <a:xfrm>
            <a:off x="0" y="384560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Montserrat" pitchFamily="2" charset="77"/>
              </a:rPr>
              <a:t>BUSINESS </a:t>
            </a:r>
            <a:r>
              <a:rPr lang="it-IT" sz="3200" dirty="0">
                <a:solidFill>
                  <a:srgbClr val="BB3F98"/>
                </a:solidFill>
                <a:latin typeface="Montserrat" pitchFamily="2" charset="77"/>
              </a:rPr>
              <a:t>&gt;</a:t>
            </a:r>
            <a:r>
              <a:rPr lang="it-IT" sz="3200" dirty="0">
                <a:latin typeface="Montserrat" pitchFamily="2" charset="77"/>
              </a:rPr>
              <a:t> COMUNICAZIONE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0CF547-9F3E-8E4B-87C0-088654131FF3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6069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2CF04F-6BAE-7842-BA23-3C06A8C8939A}"/>
              </a:ext>
            </a:extLst>
          </p:cNvPr>
          <p:cNvSpPr txBox="1"/>
          <p:nvPr/>
        </p:nvSpPr>
        <p:spPr>
          <a:xfrm>
            <a:off x="1371601" y="2495176"/>
            <a:ext cx="990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00" b="1" dirty="0">
                <a:solidFill>
                  <a:srgbClr val="00B0F0"/>
                </a:solidFill>
                <a:latin typeface="Montserrat" pitchFamily="2" charset="77"/>
              </a:rPr>
              <a:t>PIA</a:t>
            </a:r>
            <a:r>
              <a:rPr lang="it-IT" sz="13800" b="1" dirty="0">
                <a:solidFill>
                  <a:srgbClr val="92D050"/>
                </a:solidFill>
                <a:latin typeface="Montserrat" pitchFamily="2" charset="77"/>
              </a:rPr>
              <a:t>NI</a:t>
            </a:r>
            <a:r>
              <a:rPr lang="it-IT" sz="13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rPr>
              <a:t>FI</a:t>
            </a:r>
            <a:r>
              <a:rPr lang="it-IT" sz="13800" b="1" dirty="0">
                <a:solidFill>
                  <a:srgbClr val="BB3F98"/>
                </a:solidFill>
                <a:latin typeface="Montserrat" pitchFamily="2" charset="77"/>
              </a:rPr>
              <a:t>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DC027D-D72A-2E48-B6DC-567FFCA85036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268034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4D4716-07CE-0F44-9CE6-AB8391A8C89A}"/>
              </a:ext>
            </a:extLst>
          </p:cNvPr>
          <p:cNvSpPr txBox="1"/>
          <p:nvPr/>
        </p:nvSpPr>
        <p:spPr>
          <a:xfrm>
            <a:off x="5421525" y="759285"/>
            <a:ext cx="417786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CENARIO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371867-F700-AD48-9D0D-DECF4F6A1033}"/>
              </a:ext>
            </a:extLst>
          </p:cNvPr>
          <p:cNvSpPr txBox="1"/>
          <p:nvPr/>
        </p:nvSpPr>
        <p:spPr>
          <a:xfrm>
            <a:off x="5462465" y="1741166"/>
            <a:ext cx="417786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BIETTIVI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3BD313B-C8CF-D947-B2A1-0349BAA40962}"/>
              </a:ext>
            </a:extLst>
          </p:cNvPr>
          <p:cNvGrpSpPr/>
          <p:nvPr/>
        </p:nvGrpSpPr>
        <p:grpSpPr>
          <a:xfrm>
            <a:off x="4759373" y="420679"/>
            <a:ext cx="662152" cy="6163146"/>
            <a:chOff x="4759373" y="420679"/>
            <a:chExt cx="662152" cy="6163146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D7EAE91-3CA5-E544-B4C6-406B5F14C975}"/>
                </a:ext>
              </a:extLst>
            </p:cNvPr>
            <p:cNvSpPr txBox="1"/>
            <p:nvPr/>
          </p:nvSpPr>
          <p:spPr>
            <a:xfrm>
              <a:off x="4759373" y="420679"/>
              <a:ext cx="6621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b="1" dirty="0" err="1">
                  <a:solidFill>
                    <a:srgbClr val="00B0F0"/>
                  </a:solidFill>
                  <a:latin typeface="Montserrat" pitchFamily="2" charset="77"/>
                </a:rPr>
                <a:t>S</a:t>
              </a:r>
              <a:endParaRPr lang="it-IT" sz="6000" b="1" dirty="0">
                <a:solidFill>
                  <a:srgbClr val="00B0F0"/>
                </a:solidFill>
                <a:latin typeface="Montserrat" pitchFamily="2" charset="77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F17C819-EE28-B24D-8A53-5312411C04D7}"/>
                </a:ext>
              </a:extLst>
            </p:cNvPr>
            <p:cNvSpPr txBox="1"/>
            <p:nvPr/>
          </p:nvSpPr>
          <p:spPr>
            <a:xfrm>
              <a:off x="4759373" y="1450176"/>
              <a:ext cx="6621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b="1" dirty="0">
                  <a:solidFill>
                    <a:srgbClr val="92D050"/>
                  </a:solidFill>
                  <a:latin typeface="Montserrat" pitchFamily="2" charset="77"/>
                </a:rPr>
                <a:t>O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891D4A3-1CFE-C449-80FC-84A2C08A826C}"/>
                </a:ext>
              </a:extLst>
            </p:cNvPr>
            <p:cNvSpPr txBox="1"/>
            <p:nvPr/>
          </p:nvSpPr>
          <p:spPr>
            <a:xfrm>
              <a:off x="4759373" y="2479673"/>
              <a:ext cx="6621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ontserrat" pitchFamily="2" charset="77"/>
                </a:rPr>
                <a:t>S</a:t>
              </a:r>
              <a:endParaRPr lang="it-IT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9B1467F-05BE-D147-9AD7-91914AE6A933}"/>
                </a:ext>
              </a:extLst>
            </p:cNvPr>
            <p:cNvSpPr txBox="1"/>
            <p:nvPr/>
          </p:nvSpPr>
          <p:spPr>
            <a:xfrm>
              <a:off x="4759373" y="3509170"/>
              <a:ext cx="6621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b="1" dirty="0">
                  <a:solidFill>
                    <a:srgbClr val="BB3F98"/>
                  </a:solidFill>
                  <a:latin typeface="Montserrat" pitchFamily="2" charset="77"/>
                </a:rPr>
                <a:t>T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C3D861B-44AA-D549-90C9-02AE1F86DA8F}"/>
                </a:ext>
              </a:extLst>
            </p:cNvPr>
            <p:cNvSpPr txBox="1"/>
            <p:nvPr/>
          </p:nvSpPr>
          <p:spPr>
            <a:xfrm>
              <a:off x="4759373" y="4538667"/>
              <a:ext cx="6621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b="1" dirty="0">
                  <a:solidFill>
                    <a:srgbClr val="00B0F0"/>
                  </a:solidFill>
                  <a:latin typeface="Montserrat" pitchFamily="2" charset="77"/>
                </a:rPr>
                <a:t>A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9440E47-54E4-6440-81B5-3BF8BF8B967B}"/>
                </a:ext>
              </a:extLst>
            </p:cNvPr>
            <p:cNvSpPr txBox="1"/>
            <p:nvPr/>
          </p:nvSpPr>
          <p:spPr>
            <a:xfrm>
              <a:off x="4759373" y="5568162"/>
              <a:ext cx="6621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b="1" dirty="0">
                  <a:solidFill>
                    <a:schemeClr val="bg2">
                      <a:lumMod val="75000"/>
                    </a:schemeClr>
                  </a:solidFill>
                  <a:latin typeface="Montserrat" pitchFamily="2" charset="77"/>
                </a:rPr>
                <a:t>C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D74A05-08FC-F04D-87BC-5E0F45B9D7A9}"/>
              </a:ext>
            </a:extLst>
          </p:cNvPr>
          <p:cNvSpPr txBox="1"/>
          <p:nvPr/>
        </p:nvSpPr>
        <p:spPr>
          <a:xfrm>
            <a:off x="5421525" y="2756988"/>
            <a:ext cx="417786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TRATEGIA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40215B-3F94-2447-9C2C-C41E1E8DFA2B}"/>
              </a:ext>
            </a:extLst>
          </p:cNvPr>
          <p:cNvSpPr txBox="1"/>
          <p:nvPr/>
        </p:nvSpPr>
        <p:spPr>
          <a:xfrm>
            <a:off x="5248105" y="3803744"/>
            <a:ext cx="417786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ATTICHE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CC9720-6D92-5E42-A010-8572F5F0AE09}"/>
              </a:ext>
            </a:extLst>
          </p:cNvPr>
          <p:cNvSpPr txBox="1"/>
          <p:nvPr/>
        </p:nvSpPr>
        <p:spPr>
          <a:xfrm>
            <a:off x="5421525" y="4863439"/>
            <a:ext cx="417786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ZIONI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5FBC1E-DD78-7B47-8520-D4CA6AB165CB}"/>
              </a:ext>
            </a:extLst>
          </p:cNvPr>
          <p:cNvSpPr txBox="1"/>
          <p:nvPr/>
        </p:nvSpPr>
        <p:spPr>
          <a:xfrm>
            <a:off x="5421525" y="5879102"/>
            <a:ext cx="417786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ONTROLLO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AB86983-95EA-0D45-8BB6-55CA30A53ADE}"/>
              </a:ext>
            </a:extLst>
          </p:cNvPr>
          <p:cNvCxnSpPr>
            <a:cxnSpLocks/>
          </p:cNvCxnSpPr>
          <p:nvPr/>
        </p:nvCxnSpPr>
        <p:spPr>
          <a:xfrm>
            <a:off x="3565432" y="564793"/>
            <a:ext cx="0" cy="5861086"/>
          </a:xfrm>
          <a:prstGeom prst="straightConnector1">
            <a:avLst/>
          </a:prstGeom>
          <a:ln w="295275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8637AEB-BC42-9E4F-A577-3A29F151B52F}"/>
              </a:ext>
            </a:extLst>
          </p:cNvPr>
          <p:cNvGrpSpPr/>
          <p:nvPr/>
        </p:nvGrpSpPr>
        <p:grpSpPr>
          <a:xfrm>
            <a:off x="8234653" y="990100"/>
            <a:ext cx="2049922" cy="5108615"/>
            <a:chOff x="8234653" y="990100"/>
            <a:chExt cx="2049922" cy="5108615"/>
          </a:xfrm>
        </p:grpSpPr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F4DDC5AC-40A4-AA45-91F0-81DD841B1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4653" y="990100"/>
              <a:ext cx="2049922" cy="0"/>
            </a:xfrm>
            <a:prstGeom prst="straightConnector1">
              <a:avLst/>
            </a:prstGeom>
            <a:ln w="295275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9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F2377F4-75C1-A84B-866D-A89151F44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4575" y="990101"/>
              <a:ext cx="0" cy="5108614"/>
            </a:xfrm>
            <a:prstGeom prst="straightConnector1">
              <a:avLst/>
            </a:prstGeom>
            <a:ln w="295275" cap="sq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9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AE6EA680-003D-964A-A807-945218FFB52C}"/>
                </a:ext>
              </a:extLst>
            </p:cNvPr>
            <p:cNvCxnSpPr>
              <a:cxnSpLocks/>
            </p:cNvCxnSpPr>
            <p:nvPr/>
          </p:nvCxnSpPr>
          <p:spPr>
            <a:xfrm>
              <a:off x="8595839" y="6098715"/>
              <a:ext cx="1621742" cy="0"/>
            </a:xfrm>
            <a:prstGeom prst="straightConnector1">
              <a:avLst/>
            </a:prstGeom>
            <a:ln w="295275" cap="sq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9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890000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58E3B0-9FEC-1A47-8448-EC92BC379E4A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2375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C6CF61-9FEC-D149-9A46-3330D7B08F05}"/>
              </a:ext>
            </a:extLst>
          </p:cNvPr>
          <p:cNvSpPr txBox="1"/>
          <p:nvPr/>
        </p:nvSpPr>
        <p:spPr>
          <a:xfrm>
            <a:off x="4053665" y="709090"/>
            <a:ext cx="3725896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4400" b="1" dirty="0">
                <a:solidFill>
                  <a:srgbClr val="00B0F0"/>
                </a:solidFill>
                <a:latin typeface="Montserrat" pitchFamily="2" charset="77"/>
              </a:rPr>
              <a:t>SCENARIO</a:t>
            </a:r>
            <a:endParaRPr lang="it-IT" sz="40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E3C601-B8DD-AB46-A54D-68CF1B82D2D4}"/>
              </a:ext>
            </a:extLst>
          </p:cNvPr>
          <p:cNvSpPr txBox="1"/>
          <p:nvPr/>
        </p:nvSpPr>
        <p:spPr>
          <a:xfrm>
            <a:off x="2102636" y="2181408"/>
            <a:ext cx="150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ASSET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F64E74-9408-454B-B63C-D389F47299B9}"/>
              </a:ext>
            </a:extLst>
          </p:cNvPr>
          <p:cNvSpPr txBox="1"/>
          <p:nvPr/>
        </p:nvSpPr>
        <p:spPr>
          <a:xfrm>
            <a:off x="2102636" y="320047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CONTENUTI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A71A68-A202-2E46-BBC4-5D3272C6C807}"/>
              </a:ext>
            </a:extLst>
          </p:cNvPr>
          <p:cNvSpPr txBox="1"/>
          <p:nvPr/>
        </p:nvSpPr>
        <p:spPr>
          <a:xfrm>
            <a:off x="2102636" y="5379468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TARGET &gt; PERSONAS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B21C11-DA09-9A42-8346-2D2A767616FA}"/>
              </a:ext>
            </a:extLst>
          </p:cNvPr>
          <p:cNvSpPr txBox="1"/>
          <p:nvPr/>
        </p:nvSpPr>
        <p:spPr>
          <a:xfrm>
            <a:off x="2102636" y="4289969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Montserrat" pitchFamily="2" charset="77"/>
              </a:rPr>
              <a:t>CONCORRENZA</a:t>
            </a:r>
          </a:p>
        </p:txBody>
      </p:sp>
      <p:pic>
        <p:nvPicPr>
          <p:cNvPr id="13" name="Elemento grafico 12" descr="Rete">
            <a:extLst>
              <a:ext uri="{FF2B5EF4-FFF2-40B4-BE49-F238E27FC236}">
                <a16:creationId xmlns:a16="http://schemas.microsoft.com/office/drawing/2014/main" id="{016AD938-744E-A447-9E99-D7DF9A81C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903" y="1903828"/>
            <a:ext cx="914400" cy="914400"/>
          </a:xfrm>
          <a:prstGeom prst="rect">
            <a:avLst/>
          </a:prstGeom>
        </p:spPr>
      </p:pic>
      <p:pic>
        <p:nvPicPr>
          <p:cNvPr id="14" name="Elemento grafico 13" descr="Rete">
            <a:extLst>
              <a:ext uri="{FF2B5EF4-FFF2-40B4-BE49-F238E27FC236}">
                <a16:creationId xmlns:a16="http://schemas.microsoft.com/office/drawing/2014/main" id="{937D8DBE-9832-1A4A-8124-FFD92A48F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903" y="2980123"/>
            <a:ext cx="914400" cy="914400"/>
          </a:xfrm>
          <a:prstGeom prst="rect">
            <a:avLst/>
          </a:prstGeom>
        </p:spPr>
      </p:pic>
      <p:pic>
        <p:nvPicPr>
          <p:cNvPr id="15" name="Elemento grafico 14" descr="Rete">
            <a:extLst>
              <a:ext uri="{FF2B5EF4-FFF2-40B4-BE49-F238E27FC236}">
                <a16:creationId xmlns:a16="http://schemas.microsoft.com/office/drawing/2014/main" id="{A597FCAD-A7CD-1749-A827-3D4B87C90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900" y="5132713"/>
            <a:ext cx="914400" cy="914400"/>
          </a:xfrm>
          <a:prstGeom prst="rect">
            <a:avLst/>
          </a:prstGeom>
        </p:spPr>
      </p:pic>
      <p:pic>
        <p:nvPicPr>
          <p:cNvPr id="16" name="Elemento grafico 15" descr="Rete">
            <a:extLst>
              <a:ext uri="{FF2B5EF4-FFF2-40B4-BE49-F238E27FC236}">
                <a16:creationId xmlns:a16="http://schemas.microsoft.com/office/drawing/2014/main" id="{A9587E30-B19C-BB4A-BED5-52111F4116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900" y="4056418"/>
            <a:ext cx="914400" cy="9144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02F29AA-41BA-3442-A39A-3B4FF5512A2B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20846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C6CF61-9FEC-D149-9A46-3330D7B08F05}"/>
              </a:ext>
            </a:extLst>
          </p:cNvPr>
          <p:cNvSpPr txBox="1"/>
          <p:nvPr/>
        </p:nvSpPr>
        <p:spPr>
          <a:xfrm>
            <a:off x="4053665" y="673705"/>
            <a:ext cx="3725896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4400" b="1" dirty="0">
                <a:solidFill>
                  <a:srgbClr val="92D050"/>
                </a:solidFill>
                <a:latin typeface="Montserrat" pitchFamily="2" charset="77"/>
              </a:rPr>
              <a:t>OBIETTIVI</a:t>
            </a:r>
            <a:endParaRPr lang="it-IT" sz="4000" b="1" dirty="0">
              <a:solidFill>
                <a:srgbClr val="92D050"/>
              </a:solidFill>
              <a:latin typeface="Montserrat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FB7342-5C9B-6E4D-B9F9-20841CE870AF}"/>
              </a:ext>
            </a:extLst>
          </p:cNvPr>
          <p:cNvSpPr txBox="1"/>
          <p:nvPr/>
        </p:nvSpPr>
        <p:spPr>
          <a:xfrm>
            <a:off x="3295915" y="5895087"/>
            <a:ext cx="642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92D050"/>
                </a:solidFill>
                <a:latin typeface="Montserrat" pitchFamily="2" charset="77"/>
              </a:rPr>
              <a:t>STABILISCI UNA GERARCHIA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525E8B-71AD-5146-B450-959899FBFF29}"/>
              </a:ext>
            </a:extLst>
          </p:cNvPr>
          <p:cNvSpPr txBox="1"/>
          <p:nvPr/>
        </p:nvSpPr>
        <p:spPr>
          <a:xfrm>
            <a:off x="5542655" y="1912346"/>
            <a:ext cx="41778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2000" dirty="0">
                <a:latin typeface="Montserrat" pitchFamily="2" charset="77"/>
              </a:rPr>
              <a:t>PECIFIC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73066-C53A-FC43-B361-C9C80AE038FA}"/>
              </a:ext>
            </a:extLst>
          </p:cNvPr>
          <p:cNvSpPr txBox="1"/>
          <p:nvPr/>
        </p:nvSpPr>
        <p:spPr>
          <a:xfrm>
            <a:off x="5542655" y="2711553"/>
            <a:ext cx="41778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2000" dirty="0">
                <a:latin typeface="Montserrat" pitchFamily="2" charset="77"/>
              </a:rPr>
              <a:t>ISURABLE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F3D8A56-C389-514A-B91F-C7B5473B7A70}"/>
              </a:ext>
            </a:extLst>
          </p:cNvPr>
          <p:cNvGrpSpPr/>
          <p:nvPr/>
        </p:nvGrpSpPr>
        <p:grpSpPr>
          <a:xfrm>
            <a:off x="5026466" y="1636411"/>
            <a:ext cx="662152" cy="3945522"/>
            <a:chOff x="4759373" y="420679"/>
            <a:chExt cx="662152" cy="5115616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A67D97C-E7F4-1248-BF8F-AE24F4E8D8F9}"/>
                </a:ext>
              </a:extLst>
            </p:cNvPr>
            <p:cNvSpPr txBox="1"/>
            <p:nvPr/>
          </p:nvSpPr>
          <p:spPr>
            <a:xfrm>
              <a:off x="4759373" y="420679"/>
              <a:ext cx="662152" cy="99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 err="1">
                  <a:solidFill>
                    <a:srgbClr val="92D050"/>
                  </a:solidFill>
                  <a:latin typeface="Montserrat" pitchFamily="2" charset="77"/>
                </a:rPr>
                <a:t>S</a:t>
              </a:r>
              <a:endParaRPr lang="it-IT" sz="4400" b="1" dirty="0">
                <a:solidFill>
                  <a:srgbClr val="92D050"/>
                </a:solidFill>
                <a:latin typeface="Montserrat" pitchFamily="2" charset="77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2C88F52-EE10-4143-8C43-2195E3E8966D}"/>
                </a:ext>
              </a:extLst>
            </p:cNvPr>
            <p:cNvSpPr txBox="1"/>
            <p:nvPr/>
          </p:nvSpPr>
          <p:spPr>
            <a:xfrm>
              <a:off x="4759373" y="1450176"/>
              <a:ext cx="6621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rgbClr val="92D050"/>
                  </a:solidFill>
                  <a:latin typeface="Montserrat" pitchFamily="2" charset="77"/>
                </a:rPr>
                <a:t>M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96403AE-EC59-B34F-A3C0-9B38FDBFA026}"/>
                </a:ext>
              </a:extLst>
            </p:cNvPr>
            <p:cNvSpPr txBox="1"/>
            <p:nvPr/>
          </p:nvSpPr>
          <p:spPr>
            <a:xfrm>
              <a:off x="4759373" y="2479674"/>
              <a:ext cx="662152" cy="99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rgbClr val="92D050"/>
                  </a:solidFill>
                  <a:latin typeface="Montserrat" pitchFamily="2" charset="77"/>
                </a:rPr>
                <a:t>A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E965F08-E981-DA4B-A6E2-B25AD2B37098}"/>
                </a:ext>
              </a:extLst>
            </p:cNvPr>
            <p:cNvSpPr txBox="1"/>
            <p:nvPr/>
          </p:nvSpPr>
          <p:spPr>
            <a:xfrm>
              <a:off x="4759373" y="3509170"/>
              <a:ext cx="662152" cy="99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 err="1">
                  <a:solidFill>
                    <a:srgbClr val="92D050"/>
                  </a:solidFill>
                  <a:latin typeface="Montserrat" pitchFamily="2" charset="77"/>
                </a:rPr>
                <a:t>R</a:t>
              </a:r>
              <a:endParaRPr lang="it-IT" sz="4400" b="1" dirty="0">
                <a:solidFill>
                  <a:srgbClr val="92D050"/>
                </a:solidFill>
                <a:latin typeface="Montserrat" pitchFamily="2" charset="77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50FAA1E-983B-2241-BEF1-8380F7314B58}"/>
                </a:ext>
              </a:extLst>
            </p:cNvPr>
            <p:cNvSpPr txBox="1"/>
            <p:nvPr/>
          </p:nvSpPr>
          <p:spPr>
            <a:xfrm>
              <a:off x="4759373" y="4538667"/>
              <a:ext cx="662152" cy="99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b="1" dirty="0">
                  <a:solidFill>
                    <a:srgbClr val="92D050"/>
                  </a:solidFill>
                  <a:latin typeface="Montserrat" pitchFamily="2" charset="77"/>
                </a:rPr>
                <a:t>T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34922D-A710-C142-86B0-59AC80B60A2C}"/>
              </a:ext>
            </a:extLst>
          </p:cNvPr>
          <p:cNvSpPr txBox="1"/>
          <p:nvPr/>
        </p:nvSpPr>
        <p:spPr>
          <a:xfrm>
            <a:off x="5542655" y="3506981"/>
            <a:ext cx="41778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2000" dirty="0">
                <a:latin typeface="Montserrat" pitchFamily="2" charset="77"/>
              </a:rPr>
              <a:t>CHIEVABLE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5DEAD7-81DF-0046-908A-DA745CE40311}"/>
              </a:ext>
            </a:extLst>
          </p:cNvPr>
          <p:cNvSpPr txBox="1"/>
          <p:nvPr/>
        </p:nvSpPr>
        <p:spPr>
          <a:xfrm>
            <a:off x="5542655" y="4276422"/>
            <a:ext cx="41778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2000" dirty="0">
                <a:latin typeface="Montserrat" pitchFamily="2" charset="77"/>
              </a:rPr>
              <a:t>ELEVANT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9C25411-54A5-6B40-AF92-E6947C94910F}"/>
              </a:ext>
            </a:extLst>
          </p:cNvPr>
          <p:cNvSpPr txBox="1"/>
          <p:nvPr/>
        </p:nvSpPr>
        <p:spPr>
          <a:xfrm>
            <a:off x="5357542" y="5077006"/>
            <a:ext cx="4177862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it-IT" sz="2000" dirty="0">
                <a:latin typeface="Montserrat" pitchFamily="2" charset="77"/>
              </a:rPr>
              <a:t>IME BOUND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D2E935B-CC9C-5845-A761-7A53CCFD6D9C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33120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04EC312-1CD5-7347-96E0-513564C8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44" y="580229"/>
            <a:ext cx="9302110" cy="569754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499E0A5-A0C3-8F48-A229-282CD6693580}"/>
              </a:ext>
            </a:extLst>
          </p:cNvPr>
          <p:cNvSpPr/>
          <p:nvPr/>
        </p:nvSpPr>
        <p:spPr>
          <a:xfrm>
            <a:off x="4116520" y="1848189"/>
            <a:ext cx="3958959" cy="339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C6CF61-9FEC-D149-9A46-3330D7B08F05}"/>
              </a:ext>
            </a:extLst>
          </p:cNvPr>
          <p:cNvSpPr txBox="1"/>
          <p:nvPr/>
        </p:nvSpPr>
        <p:spPr>
          <a:xfrm>
            <a:off x="4053665" y="2043855"/>
            <a:ext cx="3725896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rPr>
              <a:t>STRATEGIA</a:t>
            </a:r>
            <a:endParaRPr lang="it-IT" sz="4000" b="1" dirty="0">
              <a:solidFill>
                <a:schemeClr val="accent4">
                  <a:lumMod val="60000"/>
                  <a:lumOff val="40000"/>
                </a:schemeClr>
              </a:solidFill>
              <a:latin typeface="Montserrat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E381AB-654F-9343-B601-D361B1BF8478}"/>
              </a:ext>
            </a:extLst>
          </p:cNvPr>
          <p:cNvSpPr txBox="1"/>
          <p:nvPr/>
        </p:nvSpPr>
        <p:spPr>
          <a:xfrm>
            <a:off x="4053665" y="2991324"/>
            <a:ext cx="3725896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4400" b="1" dirty="0">
                <a:solidFill>
                  <a:srgbClr val="BB3F98"/>
                </a:solidFill>
                <a:latin typeface="Montserrat" pitchFamily="2" charset="77"/>
              </a:rPr>
              <a:t>TATTICHE</a:t>
            </a:r>
            <a:endParaRPr lang="it-IT" sz="4000" b="1" dirty="0">
              <a:solidFill>
                <a:srgbClr val="BB3F98"/>
              </a:solidFill>
              <a:latin typeface="Montserrat" pitchFamily="2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F631BA-E96F-6647-82E7-EAD6FDBC03DC}"/>
              </a:ext>
            </a:extLst>
          </p:cNvPr>
          <p:cNvSpPr txBox="1"/>
          <p:nvPr/>
        </p:nvSpPr>
        <p:spPr>
          <a:xfrm>
            <a:off x="4053665" y="4116821"/>
            <a:ext cx="3725896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4400" b="1" dirty="0">
                <a:solidFill>
                  <a:srgbClr val="00B0F0"/>
                </a:solidFill>
                <a:latin typeface="Montserrat" pitchFamily="2" charset="77"/>
              </a:rPr>
              <a:t>AZIONI</a:t>
            </a:r>
            <a:endParaRPr lang="it-IT" sz="40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8826BE-76A7-0B44-BEA7-B92EC1DE1C80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7411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EB2E4ECB-A8AF-A44F-AA01-CB21B94B0351}"/>
              </a:ext>
            </a:extLst>
          </p:cNvPr>
          <p:cNvSpPr/>
          <p:nvPr/>
        </p:nvSpPr>
        <p:spPr>
          <a:xfrm>
            <a:off x="6852652" y="5195161"/>
            <a:ext cx="5339348" cy="591881"/>
          </a:xfrm>
          <a:prstGeom prst="rect">
            <a:avLst/>
          </a:prstGeom>
          <a:solidFill>
            <a:srgbClr val="BB3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A6EEE06-B9A2-EE40-8F33-8CA5A5D0AC7D}"/>
              </a:ext>
            </a:extLst>
          </p:cNvPr>
          <p:cNvSpPr/>
          <p:nvPr/>
        </p:nvSpPr>
        <p:spPr>
          <a:xfrm>
            <a:off x="5720406" y="4247134"/>
            <a:ext cx="6471594" cy="5918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FF6BE47-A929-AA48-AD11-5997612DABC0}"/>
              </a:ext>
            </a:extLst>
          </p:cNvPr>
          <p:cNvSpPr/>
          <p:nvPr/>
        </p:nvSpPr>
        <p:spPr>
          <a:xfrm>
            <a:off x="4137114" y="3306658"/>
            <a:ext cx="8054886" cy="5918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E73FB79-E3B4-8D45-8B80-2CEB633F7D80}"/>
              </a:ext>
            </a:extLst>
          </p:cNvPr>
          <p:cNvSpPr/>
          <p:nvPr/>
        </p:nvSpPr>
        <p:spPr>
          <a:xfrm>
            <a:off x="8902460" y="2306099"/>
            <a:ext cx="3289540" cy="591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4BA3A8-CA44-FC4C-ABDB-3A1321FE781E}"/>
              </a:ext>
            </a:extLst>
          </p:cNvPr>
          <p:cNvSpPr txBox="1"/>
          <p:nvPr/>
        </p:nvSpPr>
        <p:spPr>
          <a:xfrm>
            <a:off x="980020" y="757758"/>
            <a:ext cx="1023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Di cosa parleremo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0898ED2-6997-C54A-8213-9C18CC2C116C}"/>
              </a:ext>
            </a:extLst>
          </p:cNvPr>
          <p:cNvSpPr>
            <a:spLocks noChangeAspect="1"/>
          </p:cNvSpPr>
          <p:nvPr/>
        </p:nvSpPr>
        <p:spPr>
          <a:xfrm flipH="1">
            <a:off x="980020" y="2461607"/>
            <a:ext cx="273761" cy="27376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2325D5E-5549-D04F-A40F-315FF49E7560}"/>
              </a:ext>
            </a:extLst>
          </p:cNvPr>
          <p:cNvSpPr>
            <a:spLocks noChangeAspect="1"/>
          </p:cNvSpPr>
          <p:nvPr/>
        </p:nvSpPr>
        <p:spPr>
          <a:xfrm flipH="1">
            <a:off x="980021" y="3477844"/>
            <a:ext cx="273761" cy="27376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3DCBDAC-FF43-8D45-8C3E-3457F913EE4C}"/>
              </a:ext>
            </a:extLst>
          </p:cNvPr>
          <p:cNvSpPr>
            <a:spLocks noChangeAspect="1"/>
          </p:cNvSpPr>
          <p:nvPr/>
        </p:nvSpPr>
        <p:spPr>
          <a:xfrm flipH="1">
            <a:off x="980020" y="4439217"/>
            <a:ext cx="273761" cy="2737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CE5827E-87DF-A842-9A03-1CF215C21A98}"/>
              </a:ext>
            </a:extLst>
          </p:cNvPr>
          <p:cNvSpPr>
            <a:spLocks noChangeAspect="1"/>
          </p:cNvSpPr>
          <p:nvPr/>
        </p:nvSpPr>
        <p:spPr>
          <a:xfrm flipH="1">
            <a:off x="980020" y="5400590"/>
            <a:ext cx="273761" cy="273761"/>
          </a:xfrm>
          <a:prstGeom prst="ellipse">
            <a:avLst/>
          </a:prstGeom>
          <a:solidFill>
            <a:srgbClr val="BB3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9B57C4-0584-2440-854A-A0F06B356063}"/>
              </a:ext>
            </a:extLst>
          </p:cNvPr>
          <p:cNvSpPr txBox="1"/>
          <p:nvPr/>
        </p:nvSpPr>
        <p:spPr>
          <a:xfrm>
            <a:off x="6333119" y="4250686"/>
            <a:ext cx="207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Montserrat" pitchFamily="2" charset="77"/>
              </a:rPr>
              <a:t>A CHI 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B76433-604A-5643-A85B-1B512AAB75D4}"/>
              </a:ext>
            </a:extLst>
          </p:cNvPr>
          <p:cNvSpPr txBox="1"/>
          <p:nvPr/>
        </p:nvSpPr>
        <p:spPr>
          <a:xfrm>
            <a:off x="9437223" y="2306099"/>
            <a:ext cx="1774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Montserrat" pitchFamily="2" charset="77"/>
              </a:rPr>
              <a:t>COSA 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84A26E7-40F6-2341-A886-69939B83D83F}"/>
              </a:ext>
            </a:extLst>
          </p:cNvPr>
          <p:cNvSpPr txBox="1"/>
          <p:nvPr/>
        </p:nvSpPr>
        <p:spPr>
          <a:xfrm>
            <a:off x="4503211" y="3275511"/>
            <a:ext cx="182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Montserrat" pitchFamily="2" charset="77"/>
              </a:rPr>
              <a:t>DOVE ?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2D21D4-72B9-F043-AFF7-23AAD607A1DF}"/>
              </a:ext>
            </a:extLst>
          </p:cNvPr>
          <p:cNvSpPr txBox="1"/>
          <p:nvPr/>
        </p:nvSpPr>
        <p:spPr>
          <a:xfrm>
            <a:off x="7241197" y="5222990"/>
            <a:ext cx="237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Montserrat" pitchFamily="2" charset="77"/>
              </a:rPr>
              <a:t>COME ?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A72F275-C9A6-904D-A290-E296DD3937E5}"/>
              </a:ext>
            </a:extLst>
          </p:cNvPr>
          <p:cNvSpPr txBox="1"/>
          <p:nvPr/>
        </p:nvSpPr>
        <p:spPr>
          <a:xfrm>
            <a:off x="1406066" y="2306099"/>
            <a:ext cx="8628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F0"/>
              </a:buClr>
              <a:buSzPct val="200000"/>
            </a:pPr>
            <a:r>
              <a:rPr lang="it-IT" sz="3200" dirty="0">
                <a:solidFill>
                  <a:prstClr val="black"/>
                </a:solidFill>
                <a:latin typeface="Montserrat" pitchFamily="2" charset="77"/>
              </a:rPr>
              <a:t>COMUNICAZIONE E STRATEGIA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AF7887-6177-8641-8EC3-D3E406F1C36F}"/>
              </a:ext>
            </a:extLst>
          </p:cNvPr>
          <p:cNvSpPr txBox="1"/>
          <p:nvPr/>
        </p:nvSpPr>
        <p:spPr>
          <a:xfrm>
            <a:off x="1429720" y="3330097"/>
            <a:ext cx="21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200000"/>
            </a:pPr>
            <a:r>
              <a:rPr lang="it-IT" sz="3200" dirty="0">
                <a:latin typeface="Montserrat" pitchFamily="2" charset="77"/>
              </a:rPr>
              <a:t>I SOCIAL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1A76A48-7AB3-5D4F-A508-F8400614F56C}"/>
              </a:ext>
            </a:extLst>
          </p:cNvPr>
          <p:cNvSpPr txBox="1"/>
          <p:nvPr/>
        </p:nvSpPr>
        <p:spPr>
          <a:xfrm>
            <a:off x="1406066" y="4311712"/>
            <a:ext cx="37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4">
                  <a:lumMod val="40000"/>
                  <a:lumOff val="60000"/>
                </a:schemeClr>
              </a:buClr>
              <a:buSzPct val="200000"/>
            </a:pPr>
            <a:r>
              <a:rPr lang="it-IT" sz="3200" dirty="0">
                <a:latin typeface="Montserrat" pitchFamily="2" charset="77"/>
              </a:rPr>
              <a:t>LA PUBBLICITÀ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8A83561-B951-B047-90FF-E68AE3C447C5}"/>
              </a:ext>
            </a:extLst>
          </p:cNvPr>
          <p:cNvSpPr txBox="1"/>
          <p:nvPr/>
        </p:nvSpPr>
        <p:spPr>
          <a:xfrm>
            <a:off x="1406066" y="5245082"/>
            <a:ext cx="508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BB409D"/>
              </a:buClr>
              <a:buSzPct val="200000"/>
            </a:pPr>
            <a:r>
              <a:rPr lang="it-IT" sz="3200" dirty="0">
                <a:latin typeface="Montserrat" pitchFamily="2" charset="77"/>
              </a:rPr>
              <a:t>GRAFICA E SCRITTURA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25F5A4-67CC-5344-8E5C-9413317F33C3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2369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2" grpId="0" animBg="1"/>
      <p:bldP spid="21" grpId="0" animBg="1"/>
      <p:bldP spid="3" grpId="0"/>
      <p:bldP spid="5" grpId="0" animBg="1"/>
      <p:bldP spid="6" grpId="0" animBg="1"/>
      <p:bldP spid="7" grpId="0" animBg="1"/>
      <p:bldP spid="8" grpId="0" animBg="1"/>
      <p:bldP spid="16" grpId="0"/>
      <p:bldP spid="13" grpId="0"/>
      <p:bldP spid="14" grpId="0"/>
      <p:bldP spid="15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C6CF61-9FEC-D149-9A46-3330D7B08F05}"/>
              </a:ext>
            </a:extLst>
          </p:cNvPr>
          <p:cNvSpPr txBox="1"/>
          <p:nvPr/>
        </p:nvSpPr>
        <p:spPr>
          <a:xfrm>
            <a:off x="4053664" y="709090"/>
            <a:ext cx="4149041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44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CONTROLLO</a:t>
            </a:r>
            <a:endParaRPr lang="it-IT" sz="4000" b="1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45262E-554A-1441-A656-189146B33FA4}"/>
              </a:ext>
            </a:extLst>
          </p:cNvPr>
          <p:cNvSpPr txBox="1"/>
          <p:nvPr/>
        </p:nvSpPr>
        <p:spPr>
          <a:xfrm>
            <a:off x="2102636" y="2181408"/>
            <a:ext cx="7600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ANALISI DATI &gt; INFORMAZIONI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FDD988-1321-CF41-9EDA-F66A0A30DCFD}"/>
              </a:ext>
            </a:extLst>
          </p:cNvPr>
          <p:cNvSpPr txBox="1"/>
          <p:nvPr/>
        </p:nvSpPr>
        <p:spPr>
          <a:xfrm>
            <a:off x="2102636" y="4338483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OTTIMIZZAZIONE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C090D9-B4F1-E441-B871-4A972640964E}"/>
              </a:ext>
            </a:extLst>
          </p:cNvPr>
          <p:cNvSpPr txBox="1"/>
          <p:nvPr/>
        </p:nvSpPr>
        <p:spPr>
          <a:xfrm>
            <a:off x="2102636" y="3269483"/>
            <a:ext cx="775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MONITORAGGIO COSTANTE</a:t>
            </a:r>
          </a:p>
        </p:txBody>
      </p:sp>
      <p:pic>
        <p:nvPicPr>
          <p:cNvPr id="13" name="Elemento grafico 12" descr="Ricerca">
            <a:extLst>
              <a:ext uri="{FF2B5EF4-FFF2-40B4-BE49-F238E27FC236}">
                <a16:creationId xmlns:a16="http://schemas.microsoft.com/office/drawing/2014/main" id="{221BBF52-0568-AE4D-8D57-3E053275E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903" y="2016595"/>
            <a:ext cx="914400" cy="914400"/>
          </a:xfrm>
          <a:prstGeom prst="rect">
            <a:avLst/>
          </a:prstGeom>
        </p:spPr>
      </p:pic>
      <p:pic>
        <p:nvPicPr>
          <p:cNvPr id="14" name="Elemento grafico 13" descr="Ricerca">
            <a:extLst>
              <a:ext uri="{FF2B5EF4-FFF2-40B4-BE49-F238E27FC236}">
                <a16:creationId xmlns:a16="http://schemas.microsoft.com/office/drawing/2014/main" id="{3F1D6536-4E9C-5B4D-BCDE-A5290827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903" y="3036506"/>
            <a:ext cx="914400" cy="914400"/>
          </a:xfrm>
          <a:prstGeom prst="rect">
            <a:avLst/>
          </a:prstGeom>
        </p:spPr>
      </p:pic>
      <p:pic>
        <p:nvPicPr>
          <p:cNvPr id="15" name="Elemento grafico 14" descr="Ricerca">
            <a:extLst>
              <a:ext uri="{FF2B5EF4-FFF2-40B4-BE49-F238E27FC236}">
                <a16:creationId xmlns:a16="http://schemas.microsoft.com/office/drawing/2014/main" id="{8C6E2D2C-719A-AC48-9A57-2CCB672D7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903" y="4056417"/>
            <a:ext cx="914400" cy="9144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77B9549-2DF3-6D49-B61F-C57F3E9C0E8A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40854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C6CF61-9FEC-D149-9A46-3330D7B08F05}"/>
              </a:ext>
            </a:extLst>
          </p:cNvPr>
          <p:cNvSpPr txBox="1"/>
          <p:nvPr/>
        </p:nvSpPr>
        <p:spPr>
          <a:xfrm>
            <a:off x="2508903" y="916530"/>
            <a:ext cx="6614335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it-IT" sz="8800" b="1" dirty="0">
                <a:solidFill>
                  <a:srgbClr val="00B0F0"/>
                </a:solidFill>
                <a:latin typeface="Montserrat" pitchFamily="2" charset="77"/>
              </a:rPr>
              <a:t>G</a:t>
            </a:r>
            <a:r>
              <a:rPr lang="it-IT" sz="8800" b="1" dirty="0">
                <a:solidFill>
                  <a:srgbClr val="92D050"/>
                </a:solidFill>
                <a:latin typeface="Montserrat" pitchFamily="2" charset="77"/>
              </a:rPr>
              <a:t>RA</a:t>
            </a:r>
            <a:r>
              <a:rPr lang="it-IT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rPr>
              <a:t>ZI</a:t>
            </a:r>
            <a:r>
              <a:rPr lang="it-IT" sz="8800" b="1" dirty="0">
                <a:solidFill>
                  <a:srgbClr val="BB3F98"/>
                </a:solidFill>
                <a:latin typeface="Montserrat" pitchFamily="2" charset="77"/>
              </a:rPr>
              <a:t>E</a:t>
            </a:r>
            <a:endParaRPr lang="it-IT" sz="8000" b="1" dirty="0">
              <a:solidFill>
                <a:srgbClr val="BB3F98"/>
              </a:solidFill>
              <a:latin typeface="Montserrat" pitchFamily="2" charset="77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6BA6AC6-4363-3C4F-B512-06B4BA99A7A5}"/>
              </a:ext>
            </a:extLst>
          </p:cNvPr>
          <p:cNvGrpSpPr/>
          <p:nvPr/>
        </p:nvGrpSpPr>
        <p:grpSpPr>
          <a:xfrm rot="5400000">
            <a:off x="5779732" y="3355725"/>
            <a:ext cx="273762" cy="3157880"/>
            <a:chOff x="1716063" y="2481965"/>
            <a:chExt cx="273762" cy="3157880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4578FE30-A982-134F-A6F5-73EB2CD3911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2481965"/>
              <a:ext cx="273761" cy="27376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0044E6C7-2FC7-C946-B6F2-D4D65996DE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3443338"/>
              <a:ext cx="273761" cy="2737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A72E3540-1921-DD4C-AC78-D7AFF7A122C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4404711"/>
              <a:ext cx="273761" cy="2737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AE5380F-60B6-484E-84BC-0BE13D98BD1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5366084"/>
              <a:ext cx="273761" cy="273761"/>
            </a:xfrm>
            <a:prstGeom prst="ellipse">
              <a:avLst/>
            </a:prstGeom>
            <a:solidFill>
              <a:srgbClr val="BB3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7749F4-9F25-D047-B5C0-87CCE609AD82}"/>
              </a:ext>
            </a:extLst>
          </p:cNvPr>
          <p:cNvSpPr txBox="1"/>
          <p:nvPr/>
        </p:nvSpPr>
        <p:spPr>
          <a:xfrm>
            <a:off x="3301163" y="2905780"/>
            <a:ext cx="542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denise.borda88@gmail.com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FCF27D-6F1A-8A40-9181-20CF205152CC}"/>
              </a:ext>
            </a:extLst>
          </p:cNvPr>
          <p:cNvSpPr txBox="1"/>
          <p:nvPr/>
        </p:nvSpPr>
        <p:spPr>
          <a:xfrm>
            <a:off x="3301163" y="3710090"/>
            <a:ext cx="542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347 7673069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4295CE7-7C4F-C744-A4D1-0C3BFE7CDC45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05776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E267FD-AB91-3344-8AA4-3F818E21F0DD}"/>
              </a:ext>
            </a:extLst>
          </p:cNvPr>
          <p:cNvSpPr txBox="1"/>
          <p:nvPr/>
        </p:nvSpPr>
        <p:spPr>
          <a:xfrm>
            <a:off x="980020" y="1965287"/>
            <a:ext cx="1023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Che cos’è la comunicazione?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8188EE9-3AC6-6846-BF25-231292A5EA1C}"/>
              </a:ext>
            </a:extLst>
          </p:cNvPr>
          <p:cNvGrpSpPr/>
          <p:nvPr/>
        </p:nvGrpSpPr>
        <p:grpSpPr>
          <a:xfrm rot="16200000">
            <a:off x="5959118" y="-378583"/>
            <a:ext cx="273762" cy="3157880"/>
            <a:chOff x="1716063" y="2481965"/>
            <a:chExt cx="273762" cy="3157880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7E0F2065-1354-CA47-9570-BDCB9EC4C6C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2481965"/>
              <a:ext cx="273761" cy="27376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5E2414D5-7CA1-F943-B17B-01808440A17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3443338"/>
              <a:ext cx="273761" cy="2737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5ED69763-3FCC-2241-A811-32D7614AE08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4404711"/>
              <a:ext cx="273761" cy="2737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43D17A60-1391-9F49-AFD4-2BBF9FF2BE8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5366084"/>
              <a:ext cx="273761" cy="273761"/>
            </a:xfrm>
            <a:prstGeom prst="ellipse">
              <a:avLst/>
            </a:prstGeom>
            <a:solidFill>
              <a:srgbClr val="BB3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847627B8-B74A-B445-BCFC-B51A36C425E8}"/>
              </a:ext>
            </a:extLst>
          </p:cNvPr>
          <p:cNvSpPr/>
          <p:nvPr/>
        </p:nvSpPr>
        <p:spPr>
          <a:xfrm>
            <a:off x="1768531" y="4709243"/>
            <a:ext cx="865493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0" i="1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</a:rPr>
              <a:t>«Non si può non comunicare»</a:t>
            </a:r>
            <a:endParaRPr lang="it-IT" sz="4400" i="1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  <a:p>
            <a:pPr algn="r"/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Paul </a:t>
            </a:r>
            <a:r>
              <a:rPr lang="it-IT" sz="2400" dirty="0" err="1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Watzlawick</a:t>
            </a:r>
            <a:endParaRPr lang="it-IT" sz="24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78AB60F-233B-EC46-B954-03E9E9922935}"/>
              </a:ext>
            </a:extLst>
          </p:cNvPr>
          <p:cNvSpPr/>
          <p:nvPr/>
        </p:nvSpPr>
        <p:spPr>
          <a:xfrm>
            <a:off x="3859648" y="3121821"/>
            <a:ext cx="4472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200" b="1" i="0" dirty="0">
                <a:solidFill>
                  <a:srgbClr val="00B0F0"/>
                </a:solidFill>
                <a:effectLst/>
                <a:latin typeface="Montserrat" pitchFamily="2" charset="77"/>
              </a:rPr>
              <a:t>T</a:t>
            </a:r>
            <a:r>
              <a:rPr lang="it-IT" sz="7200" b="1" i="0" dirty="0">
                <a:solidFill>
                  <a:srgbClr val="202122"/>
                </a:solidFill>
                <a:effectLst/>
                <a:latin typeface="Montserrat" pitchFamily="2" charset="77"/>
              </a:rPr>
              <a:t> </a:t>
            </a:r>
            <a:r>
              <a:rPr lang="it-IT" sz="7200" b="1" i="0" dirty="0">
                <a:solidFill>
                  <a:srgbClr val="92D050"/>
                </a:solidFill>
                <a:effectLst/>
                <a:latin typeface="Montserrat" pitchFamily="2" charset="77"/>
              </a:rPr>
              <a:t>U</a:t>
            </a:r>
            <a:r>
              <a:rPr lang="it-IT" sz="7200" b="1" i="0" dirty="0">
                <a:solidFill>
                  <a:srgbClr val="202122"/>
                </a:solidFill>
                <a:effectLst/>
                <a:latin typeface="Montserrat" pitchFamily="2" charset="77"/>
              </a:rPr>
              <a:t> </a:t>
            </a:r>
            <a:r>
              <a:rPr lang="it-IT" sz="7200" b="1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tserrat" pitchFamily="2" charset="77"/>
              </a:rPr>
              <a:t>T</a:t>
            </a:r>
            <a:r>
              <a:rPr lang="it-IT" sz="7200" b="1" i="0" dirty="0">
                <a:solidFill>
                  <a:srgbClr val="202122"/>
                </a:solidFill>
                <a:effectLst/>
                <a:latin typeface="Montserrat" pitchFamily="2" charset="77"/>
              </a:rPr>
              <a:t> </a:t>
            </a:r>
            <a:r>
              <a:rPr lang="it-IT" sz="7200" b="1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ontserrat" pitchFamily="2" charset="77"/>
              </a:rPr>
              <a:t>T</a:t>
            </a:r>
            <a:r>
              <a:rPr lang="it-IT" sz="7200" b="1" i="0" dirty="0">
                <a:solidFill>
                  <a:srgbClr val="202122"/>
                </a:solidFill>
                <a:effectLst/>
                <a:latin typeface="Montserrat" pitchFamily="2" charset="77"/>
              </a:rPr>
              <a:t> </a:t>
            </a:r>
            <a:r>
              <a:rPr lang="it-IT" sz="7200" b="1" i="0" dirty="0">
                <a:solidFill>
                  <a:srgbClr val="BB3F98"/>
                </a:solidFill>
                <a:effectLst/>
                <a:latin typeface="Montserrat" pitchFamily="2" charset="77"/>
              </a:rPr>
              <a:t>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7BDDD0-212C-1044-9959-E109A93C5339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6092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5FD3D1-B3EA-FF4F-820A-FF2911073FCD}"/>
              </a:ext>
            </a:extLst>
          </p:cNvPr>
          <p:cNvSpPr txBox="1"/>
          <p:nvPr/>
        </p:nvSpPr>
        <p:spPr>
          <a:xfrm>
            <a:off x="800633" y="2382029"/>
            <a:ext cx="1023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Una CATTIVA comunicazione</a:t>
            </a:r>
          </a:p>
        </p:txBody>
      </p:sp>
      <p:pic>
        <p:nvPicPr>
          <p:cNvPr id="4" name="Elemento grafico 3" descr="Pollice in alto">
            <a:extLst>
              <a:ext uri="{FF2B5EF4-FFF2-40B4-BE49-F238E27FC236}">
                <a16:creationId xmlns:a16="http://schemas.microsoft.com/office/drawing/2014/main" id="{464BBFE1-98A3-BE4D-85DC-7F82072D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955977" y="3235625"/>
            <a:ext cx="1921272" cy="192127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EE1CE88-A76A-3949-8646-BC19D3643681}"/>
              </a:ext>
            </a:extLst>
          </p:cNvPr>
          <p:cNvGrpSpPr/>
          <p:nvPr/>
        </p:nvGrpSpPr>
        <p:grpSpPr>
          <a:xfrm rot="16200000">
            <a:off x="5959118" y="-378583"/>
            <a:ext cx="273762" cy="3157880"/>
            <a:chOff x="1716063" y="2481965"/>
            <a:chExt cx="273762" cy="3157880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1B9A927-EEB6-3044-BCC6-F438C5A81CC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2481965"/>
              <a:ext cx="273761" cy="27376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09860FBA-7AB1-AD48-AFC0-0168E9B2C2B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3443338"/>
              <a:ext cx="273761" cy="2737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0EE5AA1-8C74-0242-93E1-08E903A23F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4404711"/>
              <a:ext cx="273761" cy="2737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2A39A7E3-B327-7C40-B394-92ADA8D6D7B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5366084"/>
              <a:ext cx="273761" cy="273761"/>
            </a:xfrm>
            <a:prstGeom prst="ellipse">
              <a:avLst/>
            </a:prstGeom>
            <a:solidFill>
              <a:srgbClr val="BB3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55FBCF-194F-E04C-88DA-93941EB8FC94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4026052549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ona giornata (2012) (online-video-cutter.com)" descr="Buona giornata (2012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91BA7FF-0BC5-0C4B-ACBC-E62CA0754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12192000" cy="5181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1EAEAB-B4F1-4F49-8BDB-53C03D5522BC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7126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5FD3D1-B3EA-FF4F-820A-FF2911073FCD}"/>
              </a:ext>
            </a:extLst>
          </p:cNvPr>
          <p:cNvSpPr txBox="1"/>
          <p:nvPr/>
        </p:nvSpPr>
        <p:spPr>
          <a:xfrm>
            <a:off x="800633" y="2382029"/>
            <a:ext cx="1023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Una comunicazione COSÌ COSÌ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EE1CE88-A76A-3949-8646-BC19D3643681}"/>
              </a:ext>
            </a:extLst>
          </p:cNvPr>
          <p:cNvGrpSpPr/>
          <p:nvPr/>
        </p:nvGrpSpPr>
        <p:grpSpPr>
          <a:xfrm rot="16200000">
            <a:off x="5959118" y="-378583"/>
            <a:ext cx="273762" cy="3157880"/>
            <a:chOff x="1716063" y="2481965"/>
            <a:chExt cx="273762" cy="3157880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1B9A927-EEB6-3044-BCC6-F438C5A81CC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2481965"/>
              <a:ext cx="273761" cy="27376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09860FBA-7AB1-AD48-AFC0-0168E9B2C2B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3443338"/>
              <a:ext cx="273761" cy="2737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0EE5AA1-8C74-0242-93E1-08E903A23F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4404711"/>
              <a:ext cx="273761" cy="2737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2A39A7E3-B327-7C40-B394-92ADA8D6D7B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5366084"/>
              <a:ext cx="273761" cy="273761"/>
            </a:xfrm>
            <a:prstGeom prst="ellipse">
              <a:avLst/>
            </a:prstGeom>
            <a:solidFill>
              <a:srgbClr val="BB3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Elemento grafico 9" descr="Faccia confusa senza riempimento">
            <a:extLst>
              <a:ext uri="{FF2B5EF4-FFF2-40B4-BE49-F238E27FC236}">
                <a16:creationId xmlns:a16="http://schemas.microsoft.com/office/drawing/2014/main" id="{2DB4CC5A-DB58-364B-A99A-1B4C07441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0820" y="3229992"/>
            <a:ext cx="2319287" cy="231928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8DE582-C12A-9C46-99C4-1F88BD30F30A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602176021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olf of Wall Street [m1080p] (2013) [ID2272] (online-video-cutter.com) (1)" descr="The Wolf of Wall Street [m1080p] (2013) [ID2272]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A29A734E-983A-E948-A8A5-EC32B2818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17CDD7-8062-ED46-B3BB-5FF090BE9CFE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26375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5FD3D1-B3EA-FF4F-820A-FF2911073FCD}"/>
              </a:ext>
            </a:extLst>
          </p:cNvPr>
          <p:cNvSpPr txBox="1"/>
          <p:nvPr/>
        </p:nvSpPr>
        <p:spPr>
          <a:xfrm>
            <a:off x="800633" y="2382029"/>
            <a:ext cx="1023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Una BUONA comunicazione</a:t>
            </a:r>
          </a:p>
        </p:txBody>
      </p:sp>
      <p:pic>
        <p:nvPicPr>
          <p:cNvPr id="4" name="Elemento grafico 3" descr="Pollice in alto">
            <a:extLst>
              <a:ext uri="{FF2B5EF4-FFF2-40B4-BE49-F238E27FC236}">
                <a16:creationId xmlns:a16="http://schemas.microsoft.com/office/drawing/2014/main" id="{464BBFE1-98A3-BE4D-85DC-7F82072D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5977" y="3235625"/>
            <a:ext cx="1921272" cy="192127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EE1CE88-A76A-3949-8646-BC19D3643681}"/>
              </a:ext>
            </a:extLst>
          </p:cNvPr>
          <p:cNvGrpSpPr/>
          <p:nvPr/>
        </p:nvGrpSpPr>
        <p:grpSpPr>
          <a:xfrm rot="16200000">
            <a:off x="5959118" y="-378583"/>
            <a:ext cx="273762" cy="3157880"/>
            <a:chOff x="1716063" y="2481965"/>
            <a:chExt cx="273762" cy="3157880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1B9A927-EEB6-3044-BCC6-F438C5A81CC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2481965"/>
              <a:ext cx="273761" cy="27376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09860FBA-7AB1-AD48-AFC0-0168E9B2C2B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4" y="3443338"/>
              <a:ext cx="273761" cy="2737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0EE5AA1-8C74-0242-93E1-08E903A23F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4404711"/>
              <a:ext cx="273761" cy="2737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2A39A7E3-B327-7C40-B394-92ADA8D6D7B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716063" y="5366084"/>
              <a:ext cx="273761" cy="273761"/>
            </a:xfrm>
            <a:prstGeom prst="ellipse">
              <a:avLst/>
            </a:prstGeom>
            <a:solidFill>
              <a:srgbClr val="BB3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CC05EA-2342-244E-A81B-F22505CA6548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31697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olf of Wall Street [m1080p] (2013) [ID2272] (online-video-cutter.com)" descr="The Wolf of Wall Street [m1080p] (2013) [ID2272]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BAC6C0F-E69C-6841-8C85-C4D8D5C6A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B4658E-D96A-8242-8978-487E6B99BB48}"/>
              </a:ext>
            </a:extLst>
          </p:cNvPr>
          <p:cNvSpPr txBox="1"/>
          <p:nvPr/>
        </p:nvSpPr>
        <p:spPr>
          <a:xfrm>
            <a:off x="8485785" y="194532"/>
            <a:ext cx="3567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Montserrat" pitchFamily="2" charset="77"/>
              </a:rPr>
              <a:t>RIPRODUZIONE RISERVATA</a:t>
            </a:r>
          </a:p>
        </p:txBody>
      </p:sp>
    </p:spTree>
    <p:extLst>
      <p:ext uri="{BB962C8B-B14F-4D97-AF65-F5344CB8AC3E}">
        <p14:creationId xmlns:p14="http://schemas.microsoft.com/office/powerpoint/2010/main" val="144096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260</Words>
  <Application>Microsoft Macintosh PowerPoint</Application>
  <PresentationFormat>Widescreen</PresentationFormat>
  <Paragraphs>107</Paragraphs>
  <Slides>21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Medium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72</cp:revision>
  <dcterms:created xsi:type="dcterms:W3CDTF">2021-01-10T11:04:24Z</dcterms:created>
  <dcterms:modified xsi:type="dcterms:W3CDTF">2021-01-15T10:55:06Z</dcterms:modified>
</cp:coreProperties>
</file>