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2" r:id="rId4"/>
    <p:sldId id="262" r:id="rId5"/>
    <p:sldId id="271" r:id="rId6"/>
    <p:sldId id="283" r:id="rId7"/>
    <p:sldId id="264" r:id="rId8"/>
    <p:sldId id="28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098"/>
    <a:srgbClr val="D13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0"/>
    <p:restoredTop sz="95820"/>
  </p:normalViewPr>
  <p:slideViewPr>
    <p:cSldViewPr snapToGrid="0" snapToObjects="1" showGuides="1">
      <p:cViewPr>
        <p:scale>
          <a:sx n="96" d="100"/>
          <a:sy n="96" d="100"/>
        </p:scale>
        <p:origin x="432" y="37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5C42D-6D62-E744-870F-EAF03A67A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C96F21-B935-134B-983E-9A38A8902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0789CC-86BD-DA42-847C-A8345A50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947B53-4CD2-9C40-A2BD-92699862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7BB70-DF03-2A41-8FE4-BE62B736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72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33AAD1-7DBA-3A44-9517-A93880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5A3424-CBAF-6544-8514-FF5C3EEEF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B0186-C38C-2C4C-8FD7-37A04496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92F623-9EF6-1B4E-A5EB-6E3DBA56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4538B1-17A8-4846-B6EA-24903C9D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145A8F-62A1-614F-9F29-E47ED32DF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3FC200-C99F-5C45-AE12-EAC5C14F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24DC2-9378-F94B-80BB-4058F749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181C87-D6FD-AC43-9181-27D65E27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4397A1-65A6-F54F-A720-179E4E6A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01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25103-FAC6-B242-868F-C9A3FB7B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3D857-27D0-024C-BCE2-96D99EAE8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5B011D-6A35-934C-BDD0-9254C9F6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F690E1-DA81-A84D-B6EB-DEB8914B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0F0D13-4C65-F94E-8D03-243DA6F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1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B3248-A977-A046-9D8A-D0900C804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1388DA-7486-6C40-920F-7091106A6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A6726F-5F1F-8548-B410-73DBF195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419C4-3A2F-8842-B0EE-A4D9C07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BDA28C-9E97-3449-B2A5-6D0A9EFC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80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D83B3-9D37-E649-9457-11C3BE12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DC8D5-D803-F94E-8D76-8EC7958DC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DC62FE-9A7F-BA40-8C10-6CB3A197E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51EF55-2E18-8E43-894A-019196FE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2FD19D-C509-5344-8612-9E8BF53C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DBBA82-942F-8D4B-87D9-11771DD7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36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CB1E2-870C-0745-9653-7CB61BAD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D6391E-C5D9-1F4A-8385-0520BC36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8483CF-6714-904D-8AEA-E9D6BC2CB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C54B25-1A80-6D48-9ECE-8C1476AB0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5B0D60-D716-AE40-925C-B251CFCF1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740CB4-A736-2B48-A4CD-EC28384B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2371E8-A081-534C-AF2D-31C310C5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B69E54-87CC-BF4B-9A29-39BFD012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13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F256B-0EAB-B448-A184-FECC3C1D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284639-CDC4-2743-B074-51251714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1A5401-8461-C34B-BFD2-011ED25D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328C88-3DC8-6649-9706-4BE12F9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4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1FF3AD-2A7A-F945-97C4-A0F9DA28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4D57F1-0D2D-9341-AFEE-F185911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625E3D-57FB-5D4E-B7E0-1AE3B94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71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6D16D0-F884-994D-A51D-935B37A3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519D35-3476-2940-B698-F0061E4A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DFD63C-9FC5-E84B-B883-EBAF0410B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CE96B7-DC21-FA48-A46E-68BB7A9B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53C822-51C1-834B-891C-0428105F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871B29-6FF3-4844-B857-50A2A4BF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E80C3-B728-034B-B616-FBE5F97F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D68B2A-AD66-E14A-9948-D08D7B5CB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EFA7DD-1713-EE4B-AF77-F1A98EE2A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97783D-E5DB-0144-BD4A-8AD03514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696783-952B-584B-840D-0926800D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2834C-B884-094C-8775-B20E2E73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21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961861-C6E0-2E43-9B9C-E35DB61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D79C19-55CD-1F4D-8148-2428F4D91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116D97-CFA1-5648-B4AA-6F38ADDFD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1916-C133-6344-9529-BB68E883D17E}" type="datetimeFigureOut">
              <a:rPr lang="it-IT" smtClean="0"/>
              <a:t>21/01/21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015B51-D4AA-3045-A216-C8DCA08F5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57796F-5405-E04B-8CF7-DA4E88CDC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E3AA-70E6-7048-857C-39B07AF683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7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2D717C-FA42-6643-8C90-D16E22C1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98" y="4741330"/>
            <a:ext cx="4045201" cy="10155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A6A3BF-40B9-3647-B57C-DDEF73AD94E2}"/>
              </a:ext>
            </a:extLst>
          </p:cNvPr>
          <p:cNvSpPr txBox="1"/>
          <p:nvPr/>
        </p:nvSpPr>
        <p:spPr>
          <a:xfrm>
            <a:off x="980019" y="1576274"/>
            <a:ext cx="10231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2">
                    <a:lumMod val="50000"/>
                  </a:schemeClr>
                </a:solidFill>
                <a:latin typeface="Montserrat Medium" pitchFamily="2" charset="77"/>
              </a:rPr>
              <a:t>CORSO DI </a:t>
            </a:r>
          </a:p>
          <a:p>
            <a:pPr algn="ctr"/>
            <a:r>
              <a:rPr lang="it-IT" sz="4400" dirty="0">
                <a:solidFill>
                  <a:schemeClr val="bg2">
                    <a:lumMod val="50000"/>
                  </a:schemeClr>
                </a:solidFill>
                <a:latin typeface="Montserrat Medium" pitchFamily="2" charset="77"/>
              </a:rPr>
              <a:t>COMUNICAZIONE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11FAD7-66A3-C840-8AB5-3F71E9870D23}"/>
              </a:ext>
            </a:extLst>
          </p:cNvPr>
          <p:cNvSpPr txBox="1"/>
          <p:nvPr/>
        </p:nvSpPr>
        <p:spPr>
          <a:xfrm>
            <a:off x="980019" y="3135719"/>
            <a:ext cx="1023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12 gennaio – 2 febbraio 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BBF30F-BB86-0A46-839D-248F941EF99C}"/>
              </a:ext>
            </a:extLst>
          </p:cNvPr>
          <p:cNvSpPr txBox="1"/>
          <p:nvPr/>
        </p:nvSpPr>
        <p:spPr>
          <a:xfrm>
            <a:off x="-3" y="60780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Lezione 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8222B4-0227-A94D-8C8C-25DF9574B93E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26756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4BA3A8-CA44-FC4C-ABDB-3A1321FE781E}"/>
              </a:ext>
            </a:extLst>
          </p:cNvPr>
          <p:cNvSpPr txBox="1"/>
          <p:nvPr/>
        </p:nvSpPr>
        <p:spPr>
          <a:xfrm>
            <a:off x="980020" y="757758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Cosa abbiamo imparato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0898ED2-6997-C54A-8213-9C18CC2C116C}"/>
              </a:ext>
            </a:extLst>
          </p:cNvPr>
          <p:cNvSpPr>
            <a:spLocks noChangeAspect="1"/>
          </p:cNvSpPr>
          <p:nvPr/>
        </p:nvSpPr>
        <p:spPr>
          <a:xfrm flipH="1">
            <a:off x="980020" y="2461607"/>
            <a:ext cx="273761" cy="273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2325D5E-5549-D04F-A40F-315FF49E7560}"/>
              </a:ext>
            </a:extLst>
          </p:cNvPr>
          <p:cNvSpPr>
            <a:spLocks noChangeAspect="1"/>
          </p:cNvSpPr>
          <p:nvPr/>
        </p:nvSpPr>
        <p:spPr>
          <a:xfrm flipH="1">
            <a:off x="980021" y="3477844"/>
            <a:ext cx="273761" cy="27376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3DCBDAC-FF43-8D45-8C3E-3457F913EE4C}"/>
              </a:ext>
            </a:extLst>
          </p:cNvPr>
          <p:cNvSpPr>
            <a:spLocks noChangeAspect="1"/>
          </p:cNvSpPr>
          <p:nvPr/>
        </p:nvSpPr>
        <p:spPr>
          <a:xfrm flipH="1">
            <a:off x="980020" y="4439217"/>
            <a:ext cx="273761" cy="273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E5827E-87DF-A842-9A03-1CF215C21A98}"/>
              </a:ext>
            </a:extLst>
          </p:cNvPr>
          <p:cNvSpPr>
            <a:spLocks noChangeAspect="1"/>
          </p:cNvSpPr>
          <p:nvPr/>
        </p:nvSpPr>
        <p:spPr>
          <a:xfrm flipH="1">
            <a:off x="980020" y="5400590"/>
            <a:ext cx="273761" cy="273761"/>
          </a:xfrm>
          <a:prstGeom prst="ellipse">
            <a:avLst/>
          </a:prstGeom>
          <a:solidFill>
            <a:srgbClr val="BB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9B57C4-0584-2440-854A-A0F06B356063}"/>
              </a:ext>
            </a:extLst>
          </p:cNvPr>
          <p:cNvSpPr txBox="1"/>
          <p:nvPr/>
        </p:nvSpPr>
        <p:spPr>
          <a:xfrm>
            <a:off x="6333119" y="4250686"/>
            <a:ext cx="207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Montserrat" pitchFamily="2" charset="77"/>
              </a:rPr>
              <a:t>A CHI 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4A26E7-40F6-2341-A886-69939B83D83F}"/>
              </a:ext>
            </a:extLst>
          </p:cNvPr>
          <p:cNvSpPr txBox="1"/>
          <p:nvPr/>
        </p:nvSpPr>
        <p:spPr>
          <a:xfrm>
            <a:off x="4503211" y="3275511"/>
            <a:ext cx="182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Montserrat" pitchFamily="2" charset="77"/>
              </a:rPr>
              <a:t>DOVE ?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8AF7887-6177-8641-8EC3-D3E406F1C36F}"/>
              </a:ext>
            </a:extLst>
          </p:cNvPr>
          <p:cNvSpPr txBox="1"/>
          <p:nvPr/>
        </p:nvSpPr>
        <p:spPr>
          <a:xfrm>
            <a:off x="1429720" y="4250686"/>
            <a:ext cx="682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SzPct val="200000"/>
            </a:pPr>
            <a:r>
              <a:rPr lang="it-IT" sz="3200" dirty="0">
                <a:latin typeface="Montserrat" pitchFamily="2" charset="77"/>
              </a:rPr>
              <a:t>Pianificare &gt; SOSTAC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1A76A48-7AB3-5D4F-A508-F8400614F56C}"/>
              </a:ext>
            </a:extLst>
          </p:cNvPr>
          <p:cNvSpPr txBox="1"/>
          <p:nvPr/>
        </p:nvSpPr>
        <p:spPr>
          <a:xfrm>
            <a:off x="1406066" y="5232301"/>
            <a:ext cx="370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40000"/>
                  <a:lumOff val="60000"/>
                </a:schemeClr>
              </a:buClr>
              <a:buSzPct val="200000"/>
            </a:pPr>
            <a:r>
              <a:rPr lang="it-IT" sz="3200" dirty="0">
                <a:latin typeface="Montserrat" pitchFamily="2" charset="77"/>
              </a:rPr>
              <a:t>Essere specifici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8A83561-B951-B047-90FF-E68AE3C447C5}"/>
              </a:ext>
            </a:extLst>
          </p:cNvPr>
          <p:cNvSpPr txBox="1"/>
          <p:nvPr/>
        </p:nvSpPr>
        <p:spPr>
          <a:xfrm>
            <a:off x="1429720" y="3299634"/>
            <a:ext cx="682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B409D"/>
              </a:buClr>
              <a:buSzPct val="200000"/>
            </a:pPr>
            <a:r>
              <a:rPr lang="it-IT" sz="3200" dirty="0">
                <a:latin typeface="Montserrat" pitchFamily="2" charset="77"/>
              </a:rPr>
              <a:t>Orientarsi verso l’interlocutore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413461D-4EC1-524D-8370-36B4BCA66A7D}"/>
              </a:ext>
            </a:extLst>
          </p:cNvPr>
          <p:cNvSpPr txBox="1"/>
          <p:nvPr/>
        </p:nvSpPr>
        <p:spPr>
          <a:xfrm>
            <a:off x="1406066" y="2318019"/>
            <a:ext cx="821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B409D"/>
              </a:buClr>
              <a:buSzPct val="200000"/>
            </a:pPr>
            <a:r>
              <a:rPr lang="it-IT" sz="3200" dirty="0">
                <a:latin typeface="Montserrat" pitchFamily="2" charset="77"/>
              </a:rPr>
              <a:t>Non si può non comunicare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6F8A9D-31B3-834A-8B0E-3F76C309118B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22443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E267FD-AB91-3344-8AA4-3F818E21F0DD}"/>
              </a:ext>
            </a:extLst>
          </p:cNvPr>
          <p:cNvSpPr txBox="1"/>
          <p:nvPr/>
        </p:nvSpPr>
        <p:spPr>
          <a:xfrm>
            <a:off x="980020" y="673144"/>
            <a:ext cx="1023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GLI INGREDIENTI DI UNA BUONA COMUNICAZIONE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6D37D0F-FCF6-374E-B86E-A99522151354}"/>
              </a:ext>
            </a:extLst>
          </p:cNvPr>
          <p:cNvGrpSpPr/>
          <p:nvPr/>
        </p:nvGrpSpPr>
        <p:grpSpPr>
          <a:xfrm>
            <a:off x="2282383" y="2263668"/>
            <a:ext cx="8250848" cy="2462058"/>
            <a:chOff x="2282383" y="2263668"/>
            <a:chExt cx="8250848" cy="2462058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BAC392BF-DF13-F341-96B5-8A915C7B3F50}"/>
                </a:ext>
              </a:extLst>
            </p:cNvPr>
            <p:cNvSpPr txBox="1"/>
            <p:nvPr/>
          </p:nvSpPr>
          <p:spPr>
            <a:xfrm>
              <a:off x="4068423" y="2263668"/>
              <a:ext cx="4678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Montserrat" pitchFamily="2" charset="77"/>
                </a:rPr>
                <a:t>CONOSCI TE STESSO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18AE5A1-15D5-7749-8B9F-48552D1ABAEB}"/>
                </a:ext>
              </a:extLst>
            </p:cNvPr>
            <p:cNvSpPr txBox="1"/>
            <p:nvPr/>
          </p:nvSpPr>
          <p:spPr>
            <a:xfrm>
              <a:off x="2282383" y="2889429"/>
              <a:ext cx="8250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92D050"/>
                  </a:solidFill>
                  <a:latin typeface="Montserrat" pitchFamily="2" charset="77"/>
                </a:rPr>
                <a:t>CONOSCI IL TUO INTERLOCUTORE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4B14DF7-7E56-F64D-B68C-2B80CA967B5F}"/>
                </a:ext>
              </a:extLst>
            </p:cNvPr>
            <p:cNvSpPr txBox="1"/>
            <p:nvPr/>
          </p:nvSpPr>
          <p:spPr>
            <a:xfrm>
              <a:off x="3272939" y="3515190"/>
              <a:ext cx="6269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Montserrat" pitchFamily="2" charset="77"/>
                </a:rPr>
                <a:t>CONOSCI IL TUO OBIETTIVO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9E30753-0909-DB41-AD1D-B2149FA0C2F9}"/>
                </a:ext>
              </a:extLst>
            </p:cNvPr>
            <p:cNvSpPr txBox="1"/>
            <p:nvPr/>
          </p:nvSpPr>
          <p:spPr>
            <a:xfrm>
              <a:off x="3113931" y="4140951"/>
              <a:ext cx="6587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BB3F98"/>
                  </a:solidFill>
                  <a:latin typeface="Montserrat" pitchFamily="2" charset="77"/>
                </a:rPr>
                <a:t>CONOSCI IL TUO BUSINESS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C8742BF-0658-B445-9D16-E7E4307FE507}"/>
              </a:ext>
            </a:extLst>
          </p:cNvPr>
          <p:cNvGrpSpPr/>
          <p:nvPr/>
        </p:nvGrpSpPr>
        <p:grpSpPr>
          <a:xfrm>
            <a:off x="3113931" y="4905859"/>
            <a:ext cx="6269736" cy="1395202"/>
            <a:chOff x="3113931" y="4905859"/>
            <a:chExt cx="6269736" cy="139520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B6D90F5-31FB-9445-9698-96B6E8E2A292}"/>
                </a:ext>
              </a:extLst>
            </p:cNvPr>
            <p:cNvSpPr txBox="1"/>
            <p:nvPr/>
          </p:nvSpPr>
          <p:spPr>
            <a:xfrm>
              <a:off x="3113931" y="5531620"/>
              <a:ext cx="6269736" cy="7694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 dirty="0">
                  <a:solidFill>
                    <a:schemeClr val="bg1"/>
                  </a:solidFill>
                  <a:latin typeface="Montserrat" pitchFamily="2" charset="77"/>
                </a:rPr>
                <a:t>FATTORI DINAMICI</a:t>
              </a:r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DF10C566-9BF5-E241-96D2-271689E04E31}"/>
                </a:ext>
              </a:extLst>
            </p:cNvPr>
            <p:cNvCxnSpPr/>
            <p:nvPr/>
          </p:nvCxnSpPr>
          <p:spPr>
            <a:xfrm flipV="1">
              <a:off x="3929275" y="4905860"/>
              <a:ext cx="0" cy="625761"/>
            </a:xfrm>
            <a:prstGeom prst="straightConnector1">
              <a:avLst/>
            </a:prstGeom>
            <a:ln w="139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E33B3002-E0F2-DF4C-AE92-423600E1DAF4}"/>
                </a:ext>
              </a:extLst>
            </p:cNvPr>
            <p:cNvCxnSpPr/>
            <p:nvPr/>
          </p:nvCxnSpPr>
          <p:spPr>
            <a:xfrm flipV="1">
              <a:off x="5447368" y="4905860"/>
              <a:ext cx="0" cy="625761"/>
            </a:xfrm>
            <a:prstGeom prst="straightConnector1">
              <a:avLst/>
            </a:prstGeom>
            <a:ln w="139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7D028D5A-37F9-F148-8E50-AC9727790834}"/>
                </a:ext>
              </a:extLst>
            </p:cNvPr>
            <p:cNvCxnSpPr/>
            <p:nvPr/>
          </p:nvCxnSpPr>
          <p:spPr>
            <a:xfrm flipV="1">
              <a:off x="6965461" y="4905860"/>
              <a:ext cx="0" cy="625761"/>
            </a:xfrm>
            <a:prstGeom prst="straightConnector1">
              <a:avLst/>
            </a:prstGeom>
            <a:ln w="139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DE042D1B-1F0A-134C-8F97-6739430BFD1F}"/>
                </a:ext>
              </a:extLst>
            </p:cNvPr>
            <p:cNvCxnSpPr/>
            <p:nvPr/>
          </p:nvCxnSpPr>
          <p:spPr>
            <a:xfrm flipV="1">
              <a:off x="8483553" y="4905859"/>
              <a:ext cx="0" cy="625761"/>
            </a:xfrm>
            <a:prstGeom prst="straightConnector1">
              <a:avLst/>
            </a:prstGeom>
            <a:ln w="1397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FAA74D-8733-544D-9F52-0EE455E6A922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0489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4BA3A8-CA44-FC4C-ABDB-3A1321FE781E}"/>
              </a:ext>
            </a:extLst>
          </p:cNvPr>
          <p:cNvSpPr txBox="1"/>
          <p:nvPr/>
        </p:nvSpPr>
        <p:spPr>
          <a:xfrm>
            <a:off x="980020" y="200386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CUSTOMER JOURNEY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9B57C4-0584-2440-854A-A0F06B356063}"/>
              </a:ext>
            </a:extLst>
          </p:cNvPr>
          <p:cNvSpPr txBox="1"/>
          <p:nvPr/>
        </p:nvSpPr>
        <p:spPr>
          <a:xfrm>
            <a:off x="6333119" y="4250686"/>
            <a:ext cx="207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Montserrat" pitchFamily="2" charset="77"/>
              </a:rPr>
              <a:t>A CHI ?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0405935F-700D-A441-A3C2-AF217B7A0260}"/>
              </a:ext>
            </a:extLst>
          </p:cNvPr>
          <p:cNvGrpSpPr/>
          <p:nvPr/>
        </p:nvGrpSpPr>
        <p:grpSpPr>
          <a:xfrm>
            <a:off x="-2" y="5726918"/>
            <a:ext cx="12191999" cy="734830"/>
            <a:chOff x="-2" y="5358907"/>
            <a:chExt cx="12191999" cy="734830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089BF9CF-853D-2847-86E6-9C36041D45EE}"/>
                </a:ext>
              </a:extLst>
            </p:cNvPr>
            <p:cNvSpPr/>
            <p:nvPr/>
          </p:nvSpPr>
          <p:spPr>
            <a:xfrm>
              <a:off x="5612452" y="5358907"/>
              <a:ext cx="1441333" cy="7348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348B450-3A42-3C4A-8FB3-A51469AD3FB6}"/>
                </a:ext>
              </a:extLst>
            </p:cNvPr>
            <p:cNvSpPr txBox="1"/>
            <p:nvPr/>
          </p:nvSpPr>
          <p:spPr>
            <a:xfrm>
              <a:off x="-2" y="5358907"/>
              <a:ext cx="121919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dirty="0" err="1">
                  <a:latin typeface="Montserrat" pitchFamily="2" charset="77"/>
                </a:rPr>
                <a:t>S</a:t>
              </a:r>
              <a:r>
                <a:rPr lang="it-IT" sz="4000" dirty="0">
                  <a:latin typeface="Montserrat" pitchFamily="2" charset="77"/>
                </a:rPr>
                <a:t> O </a:t>
              </a:r>
              <a:r>
                <a:rPr lang="it-IT" sz="4000" dirty="0" err="1">
                  <a:latin typeface="Montserrat" pitchFamily="2" charset="77"/>
                </a:rPr>
                <a:t>S</a:t>
              </a:r>
              <a:r>
                <a:rPr lang="it-IT" sz="4000" dirty="0">
                  <a:latin typeface="Montserrat" pitchFamily="2" charset="77"/>
                </a:rPr>
                <a:t> T A C</a:t>
              </a: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9F5E0140-7672-FA4B-9385-7B0FABEC544B}"/>
              </a:ext>
            </a:extLst>
          </p:cNvPr>
          <p:cNvGrpSpPr/>
          <p:nvPr/>
        </p:nvGrpSpPr>
        <p:grpSpPr>
          <a:xfrm>
            <a:off x="0" y="1336104"/>
            <a:ext cx="12192000" cy="4234966"/>
            <a:chOff x="0" y="1336104"/>
            <a:chExt cx="12192000" cy="4234966"/>
          </a:xfrm>
        </p:grpSpPr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B116C694-74CB-D649-8D8A-3962ACE9D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354" b="24544"/>
            <a:stretch/>
          </p:blipFill>
          <p:spPr>
            <a:xfrm>
              <a:off x="0" y="1464444"/>
              <a:ext cx="12192000" cy="3710350"/>
            </a:xfrm>
            <a:prstGeom prst="rect">
              <a:avLst/>
            </a:prstGeom>
          </p:spPr>
        </p:pic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B1C221E5-80C1-2645-AB39-0EC64E2F1CB6}"/>
                </a:ext>
              </a:extLst>
            </p:cNvPr>
            <p:cNvGrpSpPr/>
            <p:nvPr/>
          </p:nvGrpSpPr>
          <p:grpSpPr>
            <a:xfrm>
              <a:off x="307768" y="1336104"/>
              <a:ext cx="2446416" cy="4234966"/>
              <a:chOff x="307768" y="1336104"/>
              <a:chExt cx="2446416" cy="4234966"/>
            </a:xfrm>
          </p:grpSpPr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FD7D772-2C97-2B47-A909-8922CA649A41}"/>
                  </a:ext>
                </a:extLst>
              </p:cNvPr>
              <p:cNvSpPr txBox="1"/>
              <p:nvPr/>
            </p:nvSpPr>
            <p:spPr>
              <a:xfrm>
                <a:off x="357295" y="5201738"/>
                <a:ext cx="2347362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err="1">
                    <a:solidFill>
                      <a:schemeClr val="bg2">
                        <a:lumMod val="25000"/>
                      </a:schemeClr>
                    </a:solidFill>
                    <a:latin typeface="Montserrat" pitchFamily="2" charset="77"/>
                  </a:rPr>
                  <a:t>touchpoints</a:t>
                </a:r>
                <a:r>
                  <a:rPr lang="it-IT" dirty="0">
                    <a:solidFill>
                      <a:schemeClr val="bg2">
                        <a:lumMod val="25000"/>
                      </a:schemeClr>
                    </a:solidFill>
                    <a:latin typeface="Montserrat" pitchFamily="2" charset="77"/>
                  </a:rPr>
                  <a:t>  fisici</a:t>
                </a: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13D62024-B3F7-9045-9A4A-3DABA9BC97E4}"/>
                  </a:ext>
                </a:extLst>
              </p:cNvPr>
              <p:cNvSpPr txBox="1"/>
              <p:nvPr/>
            </p:nvSpPr>
            <p:spPr>
              <a:xfrm>
                <a:off x="307768" y="1336104"/>
                <a:ext cx="2446416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chemeClr val="bg2">
                        <a:lumMod val="25000"/>
                      </a:schemeClr>
                    </a:solidFill>
                    <a:latin typeface="Montserrat" pitchFamily="2" charset="77"/>
                  </a:rPr>
                  <a:t>touchpoints</a:t>
                </a:r>
                <a:r>
                  <a:rPr lang="it-IT" dirty="0">
                    <a:solidFill>
                      <a:schemeClr val="bg2">
                        <a:lumMod val="25000"/>
                      </a:schemeClr>
                    </a:solidFill>
                    <a:latin typeface="Montserrat" pitchFamily="2" charset="77"/>
                  </a:rPr>
                  <a:t> digitali</a:t>
                </a:r>
              </a:p>
            </p:txBody>
          </p:sp>
        </p:grp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3BABF1-94DB-6845-866C-14285ED7475D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4955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AB7C16-402E-D44D-A29D-EB7A2D496374}"/>
              </a:ext>
            </a:extLst>
          </p:cNvPr>
          <p:cNvSpPr txBox="1"/>
          <p:nvPr/>
        </p:nvSpPr>
        <p:spPr>
          <a:xfrm>
            <a:off x="1937155" y="1476910"/>
            <a:ext cx="9424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</a:t>
            </a:r>
          </a:p>
          <a:p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OWNED MEDIA (pagine, profili, sito…)</a:t>
            </a:r>
          </a:p>
          <a:p>
            <a:endParaRPr lang="it-IT" sz="3200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  <a:p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PAID MEDIA (pubblicità, </a:t>
            </a:r>
            <a:r>
              <a:rPr lang="it-IT" sz="32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influencers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, fiere…)</a:t>
            </a:r>
          </a:p>
          <a:p>
            <a:endParaRPr lang="it-IT" sz="3200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  <a:p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EARN MEDIA (recensioni, forum, gruppi…)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589156-F33A-FD4A-8281-4C595C63EEC8}"/>
              </a:ext>
            </a:extLst>
          </p:cNvPr>
          <p:cNvSpPr txBox="1"/>
          <p:nvPr/>
        </p:nvSpPr>
        <p:spPr>
          <a:xfrm>
            <a:off x="980020" y="573486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STRUMENTI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37EBD49-8794-7845-BA2C-493A73249FE6}"/>
              </a:ext>
            </a:extLst>
          </p:cNvPr>
          <p:cNvGrpSpPr/>
          <p:nvPr/>
        </p:nvGrpSpPr>
        <p:grpSpPr>
          <a:xfrm>
            <a:off x="1270310" y="4889312"/>
            <a:ext cx="9941668" cy="1395202"/>
            <a:chOff x="3113931" y="4905859"/>
            <a:chExt cx="6269736" cy="1395202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C5BED2C-6031-0046-AB87-53537066CAAF}"/>
                </a:ext>
              </a:extLst>
            </p:cNvPr>
            <p:cNvSpPr txBox="1"/>
            <p:nvPr/>
          </p:nvSpPr>
          <p:spPr>
            <a:xfrm>
              <a:off x="3113931" y="5531620"/>
              <a:ext cx="6269736" cy="769441"/>
            </a:xfrm>
            <a:prstGeom prst="rect">
              <a:avLst/>
            </a:prstGeom>
            <a:solidFill>
              <a:srgbClr val="BB40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 dirty="0">
                  <a:solidFill>
                    <a:schemeClr val="bg1"/>
                  </a:solidFill>
                  <a:latin typeface="Montserrat" pitchFamily="2" charset="77"/>
                </a:rPr>
                <a:t>comunicazione integrata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1B6BCC1B-2772-044A-B263-5586C3FAB4A3}"/>
                </a:ext>
              </a:extLst>
            </p:cNvPr>
            <p:cNvCxnSpPr/>
            <p:nvPr/>
          </p:nvCxnSpPr>
          <p:spPr>
            <a:xfrm flipV="1">
              <a:off x="3929275" y="4905860"/>
              <a:ext cx="0" cy="625761"/>
            </a:xfrm>
            <a:prstGeom prst="straightConnector1">
              <a:avLst/>
            </a:prstGeom>
            <a:ln w="139700">
              <a:solidFill>
                <a:srgbClr val="BB40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7CA614D8-9250-184A-BA48-81FEA6163D4D}"/>
                </a:ext>
              </a:extLst>
            </p:cNvPr>
            <p:cNvCxnSpPr/>
            <p:nvPr/>
          </p:nvCxnSpPr>
          <p:spPr>
            <a:xfrm flipV="1">
              <a:off x="5447368" y="4905860"/>
              <a:ext cx="0" cy="625761"/>
            </a:xfrm>
            <a:prstGeom prst="straightConnector1">
              <a:avLst/>
            </a:prstGeom>
            <a:ln w="139700">
              <a:solidFill>
                <a:srgbClr val="BB40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F9EC6E4B-A4B5-3445-89D0-40A2F7411B3E}"/>
                </a:ext>
              </a:extLst>
            </p:cNvPr>
            <p:cNvCxnSpPr/>
            <p:nvPr/>
          </p:nvCxnSpPr>
          <p:spPr>
            <a:xfrm flipV="1">
              <a:off x="6965461" y="4905860"/>
              <a:ext cx="0" cy="625761"/>
            </a:xfrm>
            <a:prstGeom prst="straightConnector1">
              <a:avLst/>
            </a:prstGeom>
            <a:ln w="139700">
              <a:solidFill>
                <a:srgbClr val="BB40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5F11BEDB-9AD0-F44C-B1B6-E7348B203EA8}"/>
                </a:ext>
              </a:extLst>
            </p:cNvPr>
            <p:cNvCxnSpPr/>
            <p:nvPr/>
          </p:nvCxnSpPr>
          <p:spPr>
            <a:xfrm flipV="1">
              <a:off x="8483553" y="4905859"/>
              <a:ext cx="0" cy="625761"/>
            </a:xfrm>
            <a:prstGeom prst="straightConnector1">
              <a:avLst/>
            </a:prstGeom>
            <a:ln w="139700">
              <a:solidFill>
                <a:srgbClr val="BB40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e 17">
            <a:extLst>
              <a:ext uri="{FF2B5EF4-FFF2-40B4-BE49-F238E27FC236}">
                <a16:creationId xmlns:a16="http://schemas.microsoft.com/office/drawing/2014/main" id="{B8BBDBB3-64E2-3042-A8B2-79693730389A}"/>
              </a:ext>
            </a:extLst>
          </p:cNvPr>
          <p:cNvSpPr>
            <a:spLocks noChangeAspect="1"/>
          </p:cNvSpPr>
          <p:nvPr/>
        </p:nvSpPr>
        <p:spPr>
          <a:xfrm flipH="1">
            <a:off x="1270310" y="2139002"/>
            <a:ext cx="273761" cy="273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6A4E191-02EC-944D-B76E-262DB37633CA}"/>
              </a:ext>
            </a:extLst>
          </p:cNvPr>
          <p:cNvSpPr>
            <a:spLocks noChangeAspect="1"/>
          </p:cNvSpPr>
          <p:nvPr/>
        </p:nvSpPr>
        <p:spPr>
          <a:xfrm flipH="1">
            <a:off x="1270311" y="3155239"/>
            <a:ext cx="273761" cy="27376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E19598E-15B6-3443-B452-BB10D695A601}"/>
              </a:ext>
            </a:extLst>
          </p:cNvPr>
          <p:cNvSpPr>
            <a:spLocks noChangeAspect="1"/>
          </p:cNvSpPr>
          <p:nvPr/>
        </p:nvSpPr>
        <p:spPr>
          <a:xfrm flipH="1">
            <a:off x="1270310" y="4116612"/>
            <a:ext cx="273761" cy="273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BB898FA-F7B5-DB4C-A4C0-C7C5A7BBB724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24165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EB1F90-22A4-FD4A-A32A-3E314EF17C8A}"/>
              </a:ext>
            </a:extLst>
          </p:cNvPr>
          <p:cNvSpPr txBox="1"/>
          <p:nvPr/>
        </p:nvSpPr>
        <p:spPr>
          <a:xfrm>
            <a:off x="980020" y="487563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RELAZIONI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94E84F-7AF6-D743-8791-E7B5816B8225}"/>
              </a:ext>
            </a:extLst>
          </p:cNvPr>
          <p:cNvSpPr/>
          <p:nvPr/>
        </p:nvSpPr>
        <p:spPr>
          <a:xfrm>
            <a:off x="1" y="387416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sconosciuto</a:t>
            </a:r>
            <a:r>
              <a:rPr lang="it-IT" sz="2800" dirty="0">
                <a:latin typeface="Montserrat" pitchFamily="2" charset="77"/>
              </a:rPr>
              <a:t> </a:t>
            </a:r>
            <a:r>
              <a:rPr lang="it-IT" sz="2800" b="1" dirty="0">
                <a:solidFill>
                  <a:srgbClr val="00B0F0"/>
                </a:solidFill>
                <a:latin typeface="Montserrat" pitchFamily="2" charset="77"/>
              </a:rPr>
              <a:t>&gt;</a:t>
            </a:r>
            <a:r>
              <a:rPr lang="it-IT" sz="2800" dirty="0">
                <a:latin typeface="Montserrat" pitchFamily="2" charset="77"/>
              </a:rPr>
              <a:t> 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visitatore</a:t>
            </a:r>
            <a:r>
              <a:rPr lang="it-IT" sz="2800" dirty="0">
                <a:latin typeface="Montserrat" pitchFamily="2" charset="77"/>
              </a:rPr>
              <a:t> </a:t>
            </a:r>
            <a:r>
              <a:rPr lang="it-IT" sz="2800" b="1" dirty="0">
                <a:solidFill>
                  <a:srgbClr val="92D050"/>
                </a:solidFill>
                <a:latin typeface="Montserrat" pitchFamily="2" charset="77"/>
              </a:rPr>
              <a:t>&gt;</a:t>
            </a:r>
            <a:r>
              <a:rPr lang="it-IT" sz="2800" b="1" dirty="0">
                <a:latin typeface="Montserrat" pitchFamily="2" charset="77"/>
              </a:rPr>
              <a:t> 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contatto (</a:t>
            </a:r>
            <a:r>
              <a:rPr lang="it-IT" sz="2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lead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)  </a:t>
            </a:r>
            <a:r>
              <a:rPr lang="it-IT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&gt;</a:t>
            </a:r>
            <a:r>
              <a:rPr lang="it-IT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 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cliente</a:t>
            </a:r>
            <a:r>
              <a:rPr lang="it-IT" sz="2800" dirty="0">
                <a:latin typeface="Montserrat" pitchFamily="2" charset="77"/>
              </a:rPr>
              <a:t> </a:t>
            </a:r>
            <a:r>
              <a:rPr lang="it-IT" sz="2800" b="1" dirty="0">
                <a:solidFill>
                  <a:srgbClr val="BB4098"/>
                </a:solidFill>
                <a:latin typeface="Montserrat" pitchFamily="2" charset="77"/>
              </a:rPr>
              <a:t>&gt; 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promotore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82F04F-5F53-B74B-A0AF-B7F1D8E4F233}"/>
              </a:ext>
            </a:extLst>
          </p:cNvPr>
          <p:cNvSpPr txBox="1"/>
          <p:nvPr/>
        </p:nvSpPr>
        <p:spPr>
          <a:xfrm>
            <a:off x="0" y="14264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Il </a:t>
            </a:r>
            <a:r>
              <a:rPr lang="it-IT" sz="2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customer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it-IT" sz="2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journey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non termina quando il cliente ci sceglie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5A9F92-B11E-624E-88D0-AF05A49217D4}"/>
              </a:ext>
            </a:extLst>
          </p:cNvPr>
          <p:cNvSpPr txBox="1"/>
          <p:nvPr/>
        </p:nvSpPr>
        <p:spPr>
          <a:xfrm>
            <a:off x="2324910" y="1984835"/>
            <a:ext cx="9460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CRM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customer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 relation management </a:t>
            </a:r>
            <a:endParaRPr lang="it-IT" sz="32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  <a:p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CEM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customer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experience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 management </a:t>
            </a:r>
            <a:endParaRPr lang="it-IT" sz="32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  <a:p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CJM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customer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journey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 management </a:t>
            </a:r>
            <a:endParaRPr lang="it-IT" sz="32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633A64-8B6D-4F4E-AA41-1B8920D80FD1}"/>
              </a:ext>
            </a:extLst>
          </p:cNvPr>
          <p:cNvSpPr txBox="1"/>
          <p:nvPr/>
        </p:nvSpPr>
        <p:spPr>
          <a:xfrm>
            <a:off x="3043756" y="4753129"/>
            <a:ext cx="545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INBOUND 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&gt; 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da PUSH a PULL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FE9542-AADB-184F-BA53-46F51EF3DE10}"/>
              </a:ext>
            </a:extLst>
          </p:cNvPr>
          <p:cNvSpPr txBox="1"/>
          <p:nvPr/>
        </p:nvSpPr>
        <p:spPr>
          <a:xfrm>
            <a:off x="3172698" y="5632091"/>
            <a:ext cx="591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00B0F0"/>
                </a:solidFill>
                <a:latin typeface="Montserrat" pitchFamily="2" charset="77"/>
              </a:rPr>
              <a:t>ST</a:t>
            </a:r>
            <a:r>
              <a:rPr lang="it-IT" sz="5400" b="1" dirty="0">
                <a:solidFill>
                  <a:srgbClr val="92D050"/>
                </a:solidFill>
                <a:latin typeface="Montserrat" pitchFamily="2" charset="77"/>
              </a:rPr>
              <a:t>ORY</a:t>
            </a:r>
            <a:r>
              <a:rPr lang="it-IT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TELL</a:t>
            </a:r>
            <a:r>
              <a:rPr lang="it-IT" sz="5400" b="1" dirty="0">
                <a:solidFill>
                  <a:srgbClr val="BB4098"/>
                </a:solidFill>
                <a:latin typeface="Montserrat" pitchFamily="2" charset="77"/>
              </a:rPr>
              <a:t>ING</a:t>
            </a:r>
            <a:endParaRPr lang="it-IT" sz="4800" b="1" dirty="0">
              <a:solidFill>
                <a:srgbClr val="BB4098"/>
              </a:solidFill>
              <a:latin typeface="Montserrat" pitchFamily="2" charset="77"/>
            </a:endParaRPr>
          </a:p>
        </p:txBody>
      </p:sp>
      <p:pic>
        <p:nvPicPr>
          <p:cNvPr id="11" name="Elemento grafico 10" descr="Ripetere">
            <a:extLst>
              <a:ext uri="{FF2B5EF4-FFF2-40B4-BE49-F238E27FC236}">
                <a16:creationId xmlns:a16="http://schemas.microsoft.com/office/drawing/2014/main" id="{0FD974E5-D77B-FC4D-A44B-5FA37E039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042" y="2981127"/>
            <a:ext cx="500869" cy="500869"/>
          </a:xfrm>
          <a:prstGeom prst="rect">
            <a:avLst/>
          </a:prstGeom>
        </p:spPr>
      </p:pic>
      <p:pic>
        <p:nvPicPr>
          <p:cNvPr id="13" name="Elemento grafico 12" descr="Aggiornamento">
            <a:extLst>
              <a:ext uri="{FF2B5EF4-FFF2-40B4-BE49-F238E27FC236}">
                <a16:creationId xmlns:a16="http://schemas.microsoft.com/office/drawing/2014/main" id="{293D8D62-54BB-1F47-9114-CF7B36855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4042" y="2480258"/>
            <a:ext cx="500869" cy="500869"/>
          </a:xfrm>
          <a:prstGeom prst="rect">
            <a:avLst/>
          </a:prstGeom>
        </p:spPr>
      </p:pic>
      <p:pic>
        <p:nvPicPr>
          <p:cNvPr id="17" name="Elemento grafico 16" descr="Indietro da destra a sinistra">
            <a:extLst>
              <a:ext uri="{FF2B5EF4-FFF2-40B4-BE49-F238E27FC236}">
                <a16:creationId xmlns:a16="http://schemas.microsoft.com/office/drawing/2014/main" id="{CA691F7A-973E-AD42-BAF1-58DB7D935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4041" y="1979389"/>
            <a:ext cx="500869" cy="50086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41D3E7-CDBB-864B-BD74-13339F05355E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9927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E2A0FF-B66B-744E-83E7-DF2115576041}"/>
              </a:ext>
            </a:extLst>
          </p:cNvPr>
          <p:cNvSpPr txBox="1"/>
          <p:nvPr/>
        </p:nvSpPr>
        <p:spPr>
          <a:xfrm>
            <a:off x="980020" y="573486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CONTENUTI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48CE33-7B8C-444B-8F45-022D3F2E4BDC}"/>
              </a:ext>
            </a:extLst>
          </p:cNvPr>
          <p:cNvSpPr txBox="1"/>
          <p:nvPr/>
        </p:nvSpPr>
        <p:spPr>
          <a:xfrm>
            <a:off x="1827186" y="1925917"/>
            <a:ext cx="946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INFORMARE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3C2EA6C-649E-BA45-B5C1-3280416DFE6E}"/>
              </a:ext>
            </a:extLst>
          </p:cNvPr>
          <p:cNvSpPr>
            <a:spLocks noChangeAspect="1"/>
          </p:cNvSpPr>
          <p:nvPr/>
        </p:nvSpPr>
        <p:spPr>
          <a:xfrm flipH="1">
            <a:off x="1270310" y="2139002"/>
            <a:ext cx="273761" cy="273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27B6283-0A50-F441-9AEA-0E5D6330DBCB}"/>
              </a:ext>
            </a:extLst>
          </p:cNvPr>
          <p:cNvSpPr>
            <a:spLocks noChangeAspect="1"/>
          </p:cNvSpPr>
          <p:nvPr/>
        </p:nvSpPr>
        <p:spPr>
          <a:xfrm flipH="1">
            <a:off x="1270311" y="3155239"/>
            <a:ext cx="273761" cy="27376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D7FA501-9194-7742-A7D1-23A1BC6742C3}"/>
              </a:ext>
            </a:extLst>
          </p:cNvPr>
          <p:cNvSpPr>
            <a:spLocks noChangeAspect="1"/>
          </p:cNvSpPr>
          <p:nvPr/>
        </p:nvSpPr>
        <p:spPr>
          <a:xfrm flipH="1">
            <a:off x="1270310" y="4116612"/>
            <a:ext cx="273761" cy="273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7C61BFE-EA73-3A4D-BF2F-C86E9585A604}"/>
              </a:ext>
            </a:extLst>
          </p:cNvPr>
          <p:cNvSpPr>
            <a:spLocks noChangeAspect="1"/>
          </p:cNvSpPr>
          <p:nvPr/>
        </p:nvSpPr>
        <p:spPr>
          <a:xfrm flipH="1">
            <a:off x="1270310" y="5077985"/>
            <a:ext cx="273761" cy="273761"/>
          </a:xfrm>
          <a:prstGeom prst="ellipse">
            <a:avLst/>
          </a:prstGeom>
          <a:solidFill>
            <a:srgbClr val="BB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BB4098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559A51-B18C-054E-8A74-A11FC4AB74AC}"/>
              </a:ext>
            </a:extLst>
          </p:cNvPr>
          <p:cNvSpPr txBox="1"/>
          <p:nvPr/>
        </p:nvSpPr>
        <p:spPr>
          <a:xfrm>
            <a:off x="1827186" y="2968953"/>
            <a:ext cx="946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EDUCARE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584779-0A8E-AC48-81BF-ED77FE9E3AAB}"/>
              </a:ext>
            </a:extLst>
          </p:cNvPr>
          <p:cNvSpPr txBox="1"/>
          <p:nvPr/>
        </p:nvSpPr>
        <p:spPr>
          <a:xfrm>
            <a:off x="1827186" y="3930326"/>
            <a:ext cx="946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INTRATTENERE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D503ED0-8E55-9041-9194-DAFB6D0D13FA}"/>
              </a:ext>
            </a:extLst>
          </p:cNvPr>
          <p:cNvSpPr txBox="1"/>
          <p:nvPr/>
        </p:nvSpPr>
        <p:spPr>
          <a:xfrm>
            <a:off x="1869769" y="4891699"/>
            <a:ext cx="946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rPr>
              <a:t>INTERAGIRE</a:t>
            </a:r>
          </a:p>
        </p:txBody>
      </p:sp>
      <p:graphicFrame>
        <p:nvGraphicFramePr>
          <p:cNvPr id="19" name="Tabella 19">
            <a:extLst>
              <a:ext uri="{FF2B5EF4-FFF2-40B4-BE49-F238E27FC236}">
                <a16:creationId xmlns:a16="http://schemas.microsoft.com/office/drawing/2014/main" id="{4EE9DEE1-ED23-8B44-8B01-AF174F15D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54958"/>
              </p:ext>
            </p:extLst>
          </p:nvPr>
        </p:nvGraphicFramePr>
        <p:xfrm>
          <a:off x="6704038" y="1845323"/>
          <a:ext cx="4138573" cy="4122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573">
                  <a:extLst>
                    <a:ext uri="{9D8B030D-6E8A-4147-A177-3AD203B41FA5}">
                      <a16:colId xmlns:a16="http://schemas.microsoft.com/office/drawing/2014/main" val="1542544529"/>
                    </a:ext>
                  </a:extLst>
                </a:gridCol>
              </a:tblGrid>
              <a:tr h="1172595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Montserrat" pitchFamily="2" charset="77"/>
                        </a:rPr>
                        <a:t>REGOLA DEI TERZI</a:t>
                      </a:r>
                    </a:p>
                    <a:p>
                      <a:r>
                        <a:rPr lang="it-IT" dirty="0">
                          <a:latin typeface="Montserrat" pitchFamily="2" charset="77"/>
                        </a:rPr>
                        <a:t>1/3 parlare del business</a:t>
                      </a:r>
                    </a:p>
                    <a:p>
                      <a:r>
                        <a:rPr lang="it-IT" dirty="0">
                          <a:latin typeface="Montserrat" pitchFamily="2" charset="77"/>
                        </a:rPr>
                        <a:t>1/3 contenuti esterni ma in linea</a:t>
                      </a:r>
                    </a:p>
                    <a:p>
                      <a:r>
                        <a:rPr lang="it-IT" dirty="0">
                          <a:latin typeface="Montserrat" pitchFamily="2" charset="77"/>
                        </a:rPr>
                        <a:t>1/3 interazione diretta</a:t>
                      </a:r>
                    </a:p>
                  </a:txBody>
                  <a:tcPr marL="137160" marR="137160" marT="137160" marB="13716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8374"/>
                  </a:ext>
                </a:extLst>
              </a:tr>
              <a:tr h="786022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REGOLA 80/20</a:t>
                      </a:r>
                    </a:p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20% finalizzata a vendita</a:t>
                      </a:r>
                    </a:p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80% contenuti interessanti</a:t>
                      </a:r>
                    </a:p>
                  </a:txBody>
                  <a:tcPr marL="137160" marR="137160" marT="137160" marB="13716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14116"/>
                  </a:ext>
                </a:extLst>
              </a:tr>
              <a:tr h="1471167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REGOLA DEL 70-20-10</a:t>
                      </a:r>
                    </a:p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70% attività core</a:t>
                      </a:r>
                    </a:p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20% mondanità</a:t>
                      </a:r>
                    </a:p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10% politica e società</a:t>
                      </a:r>
                    </a:p>
                  </a:txBody>
                  <a:tcPr marL="137160" marR="137160" marT="137160" marB="13716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09262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F51DF6-E400-6C4D-964C-F34A63AD2C0C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8436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C6CF61-9FEC-D149-9A46-3330D7B08F05}"/>
              </a:ext>
            </a:extLst>
          </p:cNvPr>
          <p:cNvSpPr txBox="1"/>
          <p:nvPr/>
        </p:nvSpPr>
        <p:spPr>
          <a:xfrm>
            <a:off x="2508903" y="916530"/>
            <a:ext cx="6614335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it-IT" sz="8800" b="1" dirty="0">
                <a:solidFill>
                  <a:srgbClr val="00B0F0"/>
                </a:solidFill>
                <a:latin typeface="Montserrat" pitchFamily="2" charset="77"/>
              </a:rPr>
              <a:t>G</a:t>
            </a:r>
            <a:r>
              <a:rPr lang="it-IT" sz="8800" b="1" dirty="0">
                <a:solidFill>
                  <a:srgbClr val="92D050"/>
                </a:solidFill>
                <a:latin typeface="Montserrat" pitchFamily="2" charset="77"/>
              </a:rPr>
              <a:t>RA</a:t>
            </a:r>
            <a:r>
              <a:rPr lang="it-IT" sz="8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ZI</a:t>
            </a:r>
            <a:r>
              <a:rPr lang="it-IT" sz="8800" b="1" dirty="0">
                <a:solidFill>
                  <a:srgbClr val="BB3F98"/>
                </a:solidFill>
                <a:latin typeface="Montserrat" pitchFamily="2" charset="77"/>
              </a:rPr>
              <a:t>E</a:t>
            </a:r>
            <a:endParaRPr lang="it-IT" sz="8000" b="1" dirty="0">
              <a:solidFill>
                <a:srgbClr val="BB3F98"/>
              </a:solidFill>
              <a:latin typeface="Montserrat" pitchFamily="2" charset="77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6BA6AC6-4363-3C4F-B512-06B4BA99A7A5}"/>
              </a:ext>
            </a:extLst>
          </p:cNvPr>
          <p:cNvGrpSpPr/>
          <p:nvPr/>
        </p:nvGrpSpPr>
        <p:grpSpPr>
          <a:xfrm rot="5400000">
            <a:off x="5779732" y="3355725"/>
            <a:ext cx="273762" cy="3157880"/>
            <a:chOff x="1716063" y="2481965"/>
            <a:chExt cx="273762" cy="3157880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4578FE30-A982-134F-A6F5-73EB2CD3911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4" y="2481965"/>
              <a:ext cx="273761" cy="2737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0044E6C7-2FC7-C946-B6F2-D4D65996DE0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4" y="3443338"/>
              <a:ext cx="273761" cy="2737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A72E3540-1921-DD4C-AC78-D7AFF7A122C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3" y="4404711"/>
              <a:ext cx="273761" cy="2737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2AE5380F-60B6-484E-84BC-0BE13D98BD1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3" y="5366084"/>
              <a:ext cx="273761" cy="273761"/>
            </a:xfrm>
            <a:prstGeom prst="ellipse">
              <a:avLst/>
            </a:prstGeom>
            <a:solidFill>
              <a:srgbClr val="BB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7749F4-9F25-D047-B5C0-87CCE609AD82}"/>
              </a:ext>
            </a:extLst>
          </p:cNvPr>
          <p:cNvSpPr txBox="1"/>
          <p:nvPr/>
        </p:nvSpPr>
        <p:spPr>
          <a:xfrm>
            <a:off x="3301163" y="2905780"/>
            <a:ext cx="542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denise.borda88@gmail.com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FCF27D-6F1A-8A40-9181-20CF205152CC}"/>
              </a:ext>
            </a:extLst>
          </p:cNvPr>
          <p:cNvSpPr txBox="1"/>
          <p:nvPr/>
        </p:nvSpPr>
        <p:spPr>
          <a:xfrm>
            <a:off x="3301163" y="3710090"/>
            <a:ext cx="542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347 7673069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9AD756-EFC4-8D4A-AEE8-5C16D2EF20B9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224941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216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90</cp:revision>
  <dcterms:created xsi:type="dcterms:W3CDTF">2021-01-18T09:17:13Z</dcterms:created>
  <dcterms:modified xsi:type="dcterms:W3CDTF">2021-01-21T09:59:07Z</dcterms:modified>
</cp:coreProperties>
</file>