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7" r:id="rId2"/>
    <p:sldId id="259" r:id="rId3"/>
    <p:sldId id="284" r:id="rId4"/>
    <p:sldId id="285" r:id="rId5"/>
    <p:sldId id="292" r:id="rId6"/>
    <p:sldId id="265" r:id="rId7"/>
    <p:sldId id="295" r:id="rId8"/>
    <p:sldId id="293" r:id="rId9"/>
    <p:sldId id="302" r:id="rId10"/>
    <p:sldId id="299" r:id="rId11"/>
    <p:sldId id="296" r:id="rId12"/>
    <p:sldId id="281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/>
    <p:restoredTop sz="94662"/>
  </p:normalViewPr>
  <p:slideViewPr>
    <p:cSldViewPr snapToGrid="0" snapToObjects="1" showGuides="1">
      <p:cViewPr>
        <p:scale>
          <a:sx n="56" d="100"/>
          <a:sy n="56" d="100"/>
        </p:scale>
        <p:origin x="2280" y="1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4A425-F138-1A43-BE8C-45F8C806058D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D8E4E-3759-0849-90F1-145A6A3555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9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D8E4E-3759-0849-90F1-145A6A35558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7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F8ECA-3FBD-8446-9117-FAFEE4D41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924493-A1E3-2A48-9558-E882C3793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BC1389-CCE3-034D-80BD-885FC3DC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FE7487-75FC-FB4F-8CF3-0C5CCA57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C1FCDC-646B-DD48-8A83-C1529D76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72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3FA55-0584-1140-B4D4-758C2BE7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2A3F9A-3EC5-914A-80A4-60F3078FB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A491F7-7E58-084F-88F8-1EAC50E6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2F789F-F4ED-9B40-9468-5ECBD05D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FCA3FA-1616-A346-9D51-215A7188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18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0E2E01C-28A1-1542-AC10-2525C0EB6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4AAEAB-02E8-3F44-B0ED-2E81478ED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C58495-A19A-844E-9977-EA5FDC5D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0F6934-2F90-5F47-BA56-5B9E67FB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FE0951-E94A-A244-B4A1-4D668EF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7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6458C-A360-5549-AF5D-B7397B50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72FA50-CA53-A349-BA34-C977242BC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2E2445-AD9C-3A41-B7B6-3DC17501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CFDBAF-8776-9146-8095-5F60D1CA1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BC824F-EE01-BF47-A4FC-0672C7B5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86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D5EE0-A5E8-F747-9B8F-DEBDC0EC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F319CF-FB80-8742-B424-345FD076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55511E-DAF7-234A-9673-E51C71A5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95D235-2080-D449-B55E-CC402642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EC458C-14A3-5243-BA15-F532F5FD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4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192B49-7A16-3143-9616-72D74501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3B27E0-FC66-F346-8F7D-75520ACDE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DBA7AC-CCCB-2347-AC8A-7EB6F7F2C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418E73-2D1F-894D-B892-B679FF2A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EC87DF-8E94-444E-BB8B-FE306593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0214BA-13D1-A24F-9D45-D8963F64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00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A8E816-1064-DE40-98D4-CDF6C894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12BF97-EAF2-344F-926C-C292C1E23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39E711-7C4F-6141-B93A-DAB9B4580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B224E8-8438-D244-B695-DA8D521B1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67257BD-3B6A-DA46-8022-9C8B0338F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E2F43EA-C32C-C343-89AB-54446718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07434F-64BA-7540-918C-507905A1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E1F6378-8138-2E4F-9020-113870B3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0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282EBB-A9BC-8C43-80AE-8B90ED6A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E3869E-CCEE-DB43-A4A6-817FE339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882EE3-B27E-F64F-8550-E58F1999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AD292E-A9FA-054A-8299-BA3D40A5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60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E0BC2E-CE23-094F-8C54-182229E61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1150016-A281-0340-89D1-314C7772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220567-C731-D84F-97CA-165CD3A1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87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81D97-E0AF-664A-A7A8-570144F3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0C4110-DCFB-7C42-9DAB-DC68174D5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9CE31C-B9E5-0548-9D1D-7E7DAE2D2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B908CC-E5AC-404F-8139-984CBA1D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826A47-A3D2-7B48-A1DD-40A0B15F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947877-B1C4-2E47-9E20-D6C2981B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48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C3802-8745-D841-8068-2319E13A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EB493EB-44D7-E54E-A2E1-9B7DBDAE1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05F6A-B150-164D-9CEB-09C644B88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688249-FEC6-CE48-A1AB-907143CC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38777C-070C-A745-BCCB-FDB27AF5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86D8D8-9C03-8C46-B29F-9DF65392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09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7A5563-289C-CA44-991A-839C10A2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286ED9-B9C3-B248-9ACF-99C086FF1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1B81EC-5389-5440-BCB6-0B860F0A7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B30E-99CA-854F-9529-BDD71E05A0AB}" type="datetimeFigureOut">
              <a:rPr lang="it-IT" smtClean="0"/>
              <a:t>28/01/21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CDAE0D-2547-B747-8AF5-F67C8F07E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AEFE94-50B1-2F4C-AC7F-0097E30F7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34AC-CC2A-224C-B94C-97E5F75D9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6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A2D717C-FA42-6643-8C90-D16E22C19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398" y="4741330"/>
            <a:ext cx="4045201" cy="10155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A6A3BF-40B9-3647-B57C-DDEF73AD94E2}"/>
              </a:ext>
            </a:extLst>
          </p:cNvPr>
          <p:cNvSpPr txBox="1"/>
          <p:nvPr/>
        </p:nvSpPr>
        <p:spPr>
          <a:xfrm>
            <a:off x="980019" y="1576274"/>
            <a:ext cx="10231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2">
                    <a:lumMod val="50000"/>
                  </a:schemeClr>
                </a:solidFill>
                <a:latin typeface="Montserrat Medium" pitchFamily="2" charset="77"/>
              </a:rPr>
              <a:t>CORSO DI </a:t>
            </a:r>
          </a:p>
          <a:p>
            <a:pPr algn="ctr"/>
            <a:r>
              <a:rPr lang="it-IT" sz="4400" dirty="0">
                <a:solidFill>
                  <a:schemeClr val="bg2">
                    <a:lumMod val="50000"/>
                  </a:schemeClr>
                </a:solidFill>
                <a:latin typeface="Montserrat Medium" pitchFamily="2" charset="77"/>
              </a:rPr>
              <a:t>COMUNICAZIONE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11FAD7-66A3-C840-8AB5-3F71E9870D23}"/>
              </a:ext>
            </a:extLst>
          </p:cNvPr>
          <p:cNvSpPr txBox="1"/>
          <p:nvPr/>
        </p:nvSpPr>
        <p:spPr>
          <a:xfrm>
            <a:off x="980019" y="3135719"/>
            <a:ext cx="1023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12 gennaio – 2 febbraio 2021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BBF30F-BB86-0A46-839D-248F941EF99C}"/>
              </a:ext>
            </a:extLst>
          </p:cNvPr>
          <p:cNvSpPr txBox="1"/>
          <p:nvPr/>
        </p:nvSpPr>
        <p:spPr>
          <a:xfrm>
            <a:off x="-3" y="60780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Lezione 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0B26A4-5656-3A4B-8F1F-5F8CCAEE5889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183235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BB98C5A-79AF-9D45-B945-A8BF8574D711}"/>
              </a:ext>
            </a:extLst>
          </p:cNvPr>
          <p:cNvSpPr txBox="1"/>
          <p:nvPr/>
        </p:nvSpPr>
        <p:spPr>
          <a:xfrm>
            <a:off x="679732" y="201048"/>
            <a:ext cx="1083253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Montserrat" pitchFamily="2" charset="77"/>
              </a:rPr>
              <a:t>3) Dove vuoi dirigere il traffico? </a:t>
            </a:r>
            <a:r>
              <a:rPr lang="it-IT" sz="2000" dirty="0">
                <a:latin typeface="Montserrat" pitchFamily="2" charset="77"/>
              </a:rPr>
              <a:t>Sito </a:t>
            </a:r>
            <a:r>
              <a:rPr lang="it-IT" sz="2000" dirty="0" err="1">
                <a:latin typeface="Montserrat" pitchFamily="2" charset="77"/>
              </a:rPr>
              <a:t>App</a:t>
            </a:r>
            <a:r>
              <a:rPr lang="it-IT" sz="2000" dirty="0">
                <a:latin typeface="Montserrat" pitchFamily="2" charset="77"/>
              </a:rPr>
              <a:t> Messenger WA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Montserrat" pitchFamily="2" charset="77"/>
              </a:rPr>
              <a:t>4) Budget Mensile o giornaliero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Montserrat" pitchFamily="2" charset="77"/>
              </a:rPr>
              <a:t>5) inizio e fine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Montserrat" pitchFamily="2" charset="77"/>
              </a:rPr>
              <a:t>6) Pubblico</a:t>
            </a:r>
          </a:p>
          <a:p>
            <a:pPr marL="984250" indent="-454025">
              <a:buFontTx/>
              <a:buChar char="-"/>
            </a:pPr>
            <a:r>
              <a:rPr lang="it-IT" sz="2400" dirty="0">
                <a:latin typeface="Montserrat" pitchFamily="2" charset="77"/>
              </a:rPr>
              <a:t>Luogo + raggio km</a:t>
            </a:r>
          </a:p>
          <a:p>
            <a:pPr marL="984250" indent="-454025">
              <a:buFontTx/>
              <a:buChar char="-"/>
            </a:pPr>
            <a:r>
              <a:rPr lang="it-IT" sz="2400" dirty="0">
                <a:latin typeface="Montserrat" pitchFamily="2" charset="77"/>
              </a:rPr>
              <a:t>Età</a:t>
            </a:r>
          </a:p>
          <a:p>
            <a:pPr marL="984250" indent="-454025">
              <a:buFontTx/>
              <a:buChar char="-"/>
            </a:pPr>
            <a:r>
              <a:rPr lang="it-IT" sz="2400" dirty="0">
                <a:latin typeface="Montserrat" pitchFamily="2" charset="77"/>
              </a:rPr>
              <a:t>Genere</a:t>
            </a:r>
          </a:p>
          <a:p>
            <a:pPr marL="984250" indent="-454025">
              <a:buFontTx/>
              <a:buChar char="-"/>
            </a:pPr>
            <a:r>
              <a:rPr lang="it-IT" sz="2400" dirty="0" err="1">
                <a:latin typeface="Montserrat" pitchFamily="2" charset="77"/>
              </a:rPr>
              <a:t>Targetizzazione</a:t>
            </a:r>
            <a:r>
              <a:rPr lang="it-IT" sz="2400" dirty="0">
                <a:latin typeface="Montserrat" pitchFamily="2" charset="77"/>
              </a:rPr>
              <a:t> dettagliata</a:t>
            </a:r>
          </a:p>
          <a:p>
            <a:pPr marL="17463">
              <a:lnSpc>
                <a:spcPct val="150000"/>
              </a:lnSpc>
            </a:pPr>
            <a:r>
              <a:rPr lang="it-IT" sz="2400" dirty="0">
                <a:latin typeface="Montserrat" pitchFamily="2" charset="77"/>
              </a:rPr>
              <a:t>7) Posizionamenti: Automatici o FB, IG, audience network, </a:t>
            </a:r>
            <a:r>
              <a:rPr lang="it-IT" sz="2400" dirty="0" err="1">
                <a:latin typeface="Montserrat" pitchFamily="2" charset="77"/>
              </a:rPr>
              <a:t>messenger</a:t>
            </a:r>
            <a:endParaRPr lang="it-IT" sz="2400" dirty="0">
              <a:latin typeface="Montserrat" pitchFamily="2" charset="77"/>
            </a:endParaRPr>
          </a:p>
          <a:p>
            <a:pPr marL="17463">
              <a:lnSpc>
                <a:spcPct val="150000"/>
              </a:lnSpc>
            </a:pPr>
            <a:r>
              <a:rPr lang="it-IT" sz="2400" dirty="0">
                <a:latin typeface="Montserrat" pitchFamily="2" charset="77"/>
              </a:rPr>
              <a:t>8) Ottimizzazione </a:t>
            </a:r>
            <a:r>
              <a:rPr lang="it-IT" sz="2000" dirty="0">
                <a:latin typeface="Montserrat" pitchFamily="2" charset="77"/>
              </a:rPr>
              <a:t>(clic, visualizzazioni, </a:t>
            </a:r>
            <a:r>
              <a:rPr lang="it-IT" sz="2000" dirty="0" err="1">
                <a:latin typeface="Montserrat" pitchFamily="2" charset="77"/>
              </a:rPr>
              <a:t>impression</a:t>
            </a:r>
            <a:r>
              <a:rPr lang="it-IT" sz="2000" dirty="0">
                <a:latin typeface="Montserrat" pitchFamily="2" charset="77"/>
              </a:rPr>
              <a:t>, copertura giornaliera unica)</a:t>
            </a:r>
          </a:p>
          <a:p>
            <a:pPr marL="17463">
              <a:lnSpc>
                <a:spcPct val="150000"/>
              </a:lnSpc>
            </a:pPr>
            <a:r>
              <a:rPr lang="it-IT" sz="2400" dirty="0">
                <a:latin typeface="Montserrat" pitchFamily="2" charset="77"/>
              </a:rPr>
              <a:t>9) Identità</a:t>
            </a:r>
          </a:p>
          <a:p>
            <a:pPr marL="17463">
              <a:lnSpc>
                <a:spcPct val="150000"/>
              </a:lnSpc>
            </a:pPr>
            <a:r>
              <a:rPr lang="it-IT" sz="2400" dirty="0">
                <a:latin typeface="Montserrat" pitchFamily="2" charset="77"/>
              </a:rPr>
              <a:t>10) Creatività (post esistente o ex novo) regola del 20%</a:t>
            </a:r>
          </a:p>
          <a:p>
            <a:pPr marL="17463">
              <a:lnSpc>
                <a:spcPct val="150000"/>
              </a:lnSpc>
            </a:pPr>
            <a:r>
              <a:rPr lang="it-IT" sz="2400" dirty="0">
                <a:latin typeface="Montserrat" pitchFamily="2" charset="77"/>
              </a:rPr>
              <a:t>11) Pubblicazione</a:t>
            </a:r>
          </a:p>
          <a:p>
            <a:endParaRPr lang="it-IT" sz="2800" dirty="0">
              <a:latin typeface="Montserrat" pitchFamily="2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8AB2BBB-9CF9-4E48-8A2A-F8117145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495" y="1166520"/>
            <a:ext cx="2226608" cy="252779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B773ED-6DE4-AD41-9C57-A29F57733FE8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9858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D02A77-913F-5341-883E-74B149E9E12A}"/>
              </a:ext>
            </a:extLst>
          </p:cNvPr>
          <p:cNvSpPr txBox="1"/>
          <p:nvPr/>
        </p:nvSpPr>
        <p:spPr>
          <a:xfrm>
            <a:off x="980019" y="215459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75000"/>
                  </a:schemeClr>
                </a:solidFill>
                <a:latin typeface="Montserrat" pitchFamily="2" charset="77"/>
              </a:rPr>
              <a:t>GLOSSARIO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18FE8A-9499-334C-B838-77B7AB40D519}"/>
              </a:ext>
            </a:extLst>
          </p:cNvPr>
          <p:cNvSpPr txBox="1"/>
          <p:nvPr/>
        </p:nvSpPr>
        <p:spPr>
          <a:xfrm>
            <a:off x="490009" y="984900"/>
            <a:ext cx="112119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  <a:latin typeface="Montserrat" pitchFamily="2" charset="77"/>
              </a:rPr>
              <a:t>IMPRESSION/COPERTURA (REACH)</a:t>
            </a:r>
          </a:p>
          <a:p>
            <a:r>
              <a:rPr lang="it-IT" sz="2400" dirty="0">
                <a:latin typeface="Montserrat" pitchFamily="2" charset="77"/>
              </a:rPr>
              <a:t>Quante volte è stato visto l’annuncio</a:t>
            </a:r>
          </a:p>
          <a:p>
            <a:endParaRPr lang="it-IT" sz="2400" dirty="0">
              <a:latin typeface="Montserrat" pitchFamily="2" charset="77"/>
            </a:endParaRPr>
          </a:p>
          <a:p>
            <a:r>
              <a:rPr lang="it-IT" sz="2400" b="1" dirty="0">
                <a:solidFill>
                  <a:srgbClr val="92D050"/>
                </a:solidFill>
                <a:latin typeface="Montserrat" pitchFamily="2" charset="77"/>
              </a:rPr>
              <a:t>VISUALIZZAZIONI</a:t>
            </a:r>
          </a:p>
          <a:p>
            <a:r>
              <a:rPr lang="it-IT" sz="2400" dirty="0">
                <a:latin typeface="Montserrat" pitchFamily="2" charset="77"/>
              </a:rPr>
              <a:t>Quante persone hanno visto l’annuncio</a:t>
            </a:r>
          </a:p>
          <a:p>
            <a:endParaRPr lang="it-IT" sz="2400" dirty="0">
              <a:latin typeface="Montserrat" pitchFamily="2" charset="77"/>
            </a:endParaRPr>
          </a:p>
          <a:p>
            <a:r>
              <a:rPr lang="it-IT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pitchFamily="2" charset="77"/>
              </a:rPr>
              <a:t>CPC – </a:t>
            </a:r>
            <a:r>
              <a:rPr lang="it-IT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Montserrat" pitchFamily="2" charset="77"/>
              </a:rPr>
              <a:t>cost</a:t>
            </a:r>
            <a:r>
              <a:rPr lang="it-IT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pitchFamily="2" charset="77"/>
              </a:rPr>
              <a:t> per click</a:t>
            </a:r>
          </a:p>
          <a:p>
            <a:r>
              <a:rPr lang="it-IT" sz="2400" dirty="0">
                <a:latin typeface="Montserrat" pitchFamily="2" charset="77"/>
              </a:rPr>
              <a:t>Quanto dovete spendere perché un utente clicchi sul vostro annuncio</a:t>
            </a:r>
          </a:p>
          <a:p>
            <a:endParaRPr lang="it-IT" sz="2400" dirty="0">
              <a:latin typeface="Montserrat" pitchFamily="2" charset="77"/>
            </a:endParaRPr>
          </a:p>
          <a:p>
            <a:r>
              <a:rPr lang="it-IT" sz="2400" b="1" dirty="0">
                <a:solidFill>
                  <a:srgbClr val="BB3F98"/>
                </a:solidFill>
                <a:latin typeface="Montserrat" pitchFamily="2" charset="77"/>
              </a:rPr>
              <a:t>CTR – click </a:t>
            </a:r>
            <a:r>
              <a:rPr lang="it-IT" sz="2400" b="1" dirty="0" err="1">
                <a:solidFill>
                  <a:srgbClr val="BB3F98"/>
                </a:solidFill>
                <a:latin typeface="Montserrat" pitchFamily="2" charset="77"/>
              </a:rPr>
              <a:t>through</a:t>
            </a:r>
            <a:r>
              <a:rPr lang="it-IT" sz="2400" b="1" dirty="0">
                <a:solidFill>
                  <a:srgbClr val="BB3F98"/>
                </a:solidFill>
                <a:latin typeface="Montserrat" pitchFamily="2" charset="77"/>
              </a:rPr>
              <a:t> rate</a:t>
            </a:r>
          </a:p>
          <a:p>
            <a:r>
              <a:rPr lang="it-IT" sz="2400" dirty="0">
                <a:latin typeface="Montserrat" pitchFamily="2" charset="77"/>
              </a:rPr>
              <a:t>Percentuale di persone che visto un link (banner) ci clicca sopra</a:t>
            </a:r>
          </a:p>
          <a:p>
            <a:endParaRPr lang="it-IT" sz="2400" dirty="0">
              <a:latin typeface="Montserrat" pitchFamily="2" charset="77"/>
            </a:endParaRPr>
          </a:p>
          <a:p>
            <a:r>
              <a:rPr lang="it-IT" sz="2400" b="1" dirty="0">
                <a:solidFill>
                  <a:srgbClr val="00B0F0"/>
                </a:solidFill>
                <a:latin typeface="Montserrat" pitchFamily="2" charset="77"/>
              </a:rPr>
              <a:t>BOUNCE RATE</a:t>
            </a:r>
          </a:p>
          <a:p>
            <a:r>
              <a:rPr lang="it-IT" sz="2400" dirty="0">
                <a:latin typeface="Montserrat" pitchFamily="2" charset="77"/>
              </a:rPr>
              <a:t>Rimbalzo, percentuale di persone che abbandona sito/</a:t>
            </a:r>
            <a:r>
              <a:rPr lang="it-IT" sz="2400" dirty="0" err="1">
                <a:latin typeface="Montserrat" pitchFamily="2" charset="77"/>
              </a:rPr>
              <a:t>landing</a:t>
            </a:r>
            <a:r>
              <a:rPr lang="it-IT" sz="2400" dirty="0">
                <a:latin typeface="Montserrat" pitchFamily="2" charset="77"/>
              </a:rPr>
              <a:t> dopo pochi secondi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760433-EA73-0D4B-82D8-18581551FE16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85534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C6CF61-9FEC-D149-9A46-3330D7B08F05}"/>
              </a:ext>
            </a:extLst>
          </p:cNvPr>
          <p:cNvSpPr txBox="1"/>
          <p:nvPr/>
        </p:nvSpPr>
        <p:spPr>
          <a:xfrm>
            <a:off x="2508903" y="916530"/>
            <a:ext cx="6614335" cy="144655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it-IT" sz="8800" b="1" dirty="0">
                <a:solidFill>
                  <a:srgbClr val="00B0F0"/>
                </a:solidFill>
                <a:latin typeface="Montserrat" pitchFamily="2" charset="77"/>
              </a:rPr>
              <a:t>G</a:t>
            </a:r>
            <a:r>
              <a:rPr lang="it-IT" sz="8800" b="1" dirty="0">
                <a:solidFill>
                  <a:srgbClr val="92D050"/>
                </a:solidFill>
                <a:latin typeface="Montserrat" pitchFamily="2" charset="77"/>
              </a:rPr>
              <a:t>RA</a:t>
            </a:r>
            <a:r>
              <a:rPr lang="it-IT" sz="8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pitchFamily="2" charset="77"/>
              </a:rPr>
              <a:t>ZI</a:t>
            </a:r>
            <a:r>
              <a:rPr lang="it-IT" sz="8800" b="1" dirty="0">
                <a:solidFill>
                  <a:srgbClr val="BB3F98"/>
                </a:solidFill>
                <a:latin typeface="Montserrat" pitchFamily="2" charset="77"/>
              </a:rPr>
              <a:t>E</a:t>
            </a:r>
            <a:endParaRPr lang="it-IT" sz="8000" b="1" dirty="0">
              <a:solidFill>
                <a:srgbClr val="BB3F98"/>
              </a:solidFill>
              <a:latin typeface="Montserrat" pitchFamily="2" charset="77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6BA6AC6-4363-3C4F-B512-06B4BA99A7A5}"/>
              </a:ext>
            </a:extLst>
          </p:cNvPr>
          <p:cNvGrpSpPr/>
          <p:nvPr/>
        </p:nvGrpSpPr>
        <p:grpSpPr>
          <a:xfrm rot="5400000">
            <a:off x="5779732" y="3355725"/>
            <a:ext cx="273762" cy="3157880"/>
            <a:chOff x="1716063" y="2481965"/>
            <a:chExt cx="273762" cy="3157880"/>
          </a:xfrm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4578FE30-A982-134F-A6F5-73EB2CD3911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16064" y="2481965"/>
              <a:ext cx="273761" cy="2737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0044E6C7-2FC7-C946-B6F2-D4D65996DE0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16064" y="3443338"/>
              <a:ext cx="273761" cy="27376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A72E3540-1921-DD4C-AC78-D7AFF7A122C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16063" y="4404711"/>
              <a:ext cx="273761" cy="2737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2AE5380F-60B6-484E-84BC-0BE13D98BD1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16063" y="5366084"/>
              <a:ext cx="273761" cy="273761"/>
            </a:xfrm>
            <a:prstGeom prst="ellipse">
              <a:avLst/>
            </a:prstGeom>
            <a:solidFill>
              <a:srgbClr val="BB3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7749F4-9F25-D047-B5C0-87CCE609AD82}"/>
              </a:ext>
            </a:extLst>
          </p:cNvPr>
          <p:cNvSpPr txBox="1"/>
          <p:nvPr/>
        </p:nvSpPr>
        <p:spPr>
          <a:xfrm>
            <a:off x="3301163" y="2905780"/>
            <a:ext cx="542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denise.borda88@gmail.com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FCF27D-6F1A-8A40-9181-20CF205152CC}"/>
              </a:ext>
            </a:extLst>
          </p:cNvPr>
          <p:cNvSpPr txBox="1"/>
          <p:nvPr/>
        </p:nvSpPr>
        <p:spPr>
          <a:xfrm>
            <a:off x="3301163" y="3710090"/>
            <a:ext cx="542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347 7673069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9AD756-EFC4-8D4A-AEE8-5C16D2EF20B9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191593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4BA3A8-CA44-FC4C-ABDB-3A1321FE781E}"/>
              </a:ext>
            </a:extLst>
          </p:cNvPr>
          <p:cNvSpPr txBox="1"/>
          <p:nvPr/>
        </p:nvSpPr>
        <p:spPr>
          <a:xfrm>
            <a:off x="980020" y="757758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75000"/>
                  </a:schemeClr>
                </a:solidFill>
                <a:latin typeface="Montserrat" pitchFamily="2" charset="77"/>
              </a:rPr>
              <a:t>Cosa abbiamo imparato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0898ED2-6997-C54A-8213-9C18CC2C116C}"/>
              </a:ext>
            </a:extLst>
          </p:cNvPr>
          <p:cNvSpPr>
            <a:spLocks noChangeAspect="1"/>
          </p:cNvSpPr>
          <p:nvPr/>
        </p:nvSpPr>
        <p:spPr>
          <a:xfrm flipH="1">
            <a:off x="705700" y="2461607"/>
            <a:ext cx="273761" cy="2737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2325D5E-5549-D04F-A40F-315FF49E7560}"/>
              </a:ext>
            </a:extLst>
          </p:cNvPr>
          <p:cNvSpPr>
            <a:spLocks noChangeAspect="1"/>
          </p:cNvSpPr>
          <p:nvPr/>
        </p:nvSpPr>
        <p:spPr>
          <a:xfrm flipH="1">
            <a:off x="705700" y="3441268"/>
            <a:ext cx="273761" cy="27376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3DCBDAC-FF43-8D45-8C3E-3457F913EE4C}"/>
              </a:ext>
            </a:extLst>
          </p:cNvPr>
          <p:cNvSpPr>
            <a:spLocks noChangeAspect="1"/>
          </p:cNvSpPr>
          <p:nvPr/>
        </p:nvSpPr>
        <p:spPr>
          <a:xfrm flipH="1">
            <a:off x="705700" y="4420929"/>
            <a:ext cx="273761" cy="273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CE5827E-87DF-A842-9A03-1CF215C21A98}"/>
              </a:ext>
            </a:extLst>
          </p:cNvPr>
          <p:cNvSpPr>
            <a:spLocks noChangeAspect="1"/>
          </p:cNvSpPr>
          <p:nvPr/>
        </p:nvSpPr>
        <p:spPr>
          <a:xfrm flipH="1">
            <a:off x="705700" y="5400590"/>
            <a:ext cx="273761" cy="273761"/>
          </a:xfrm>
          <a:prstGeom prst="ellipse">
            <a:avLst/>
          </a:prstGeom>
          <a:solidFill>
            <a:srgbClr val="BB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9B57C4-0584-2440-854A-A0F06B356063}"/>
              </a:ext>
            </a:extLst>
          </p:cNvPr>
          <p:cNvSpPr txBox="1"/>
          <p:nvPr/>
        </p:nvSpPr>
        <p:spPr>
          <a:xfrm>
            <a:off x="6333119" y="4250686"/>
            <a:ext cx="207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Montserrat" pitchFamily="2" charset="77"/>
              </a:rPr>
              <a:t>A CHI 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4A26E7-40F6-2341-A886-69939B83D83F}"/>
              </a:ext>
            </a:extLst>
          </p:cNvPr>
          <p:cNvSpPr txBox="1"/>
          <p:nvPr/>
        </p:nvSpPr>
        <p:spPr>
          <a:xfrm>
            <a:off x="4503211" y="3275511"/>
            <a:ext cx="182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Montserrat" pitchFamily="2" charset="77"/>
              </a:rPr>
              <a:t>DOVE ?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8AF7887-6177-8641-8EC3-D3E406F1C36F}"/>
              </a:ext>
            </a:extLst>
          </p:cNvPr>
          <p:cNvSpPr txBox="1"/>
          <p:nvPr/>
        </p:nvSpPr>
        <p:spPr>
          <a:xfrm>
            <a:off x="1155399" y="4312241"/>
            <a:ext cx="107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SzPct val="200000"/>
            </a:pPr>
            <a:r>
              <a:rPr lang="it-IT" sz="2800" dirty="0">
                <a:latin typeface="Montserrat" pitchFamily="2" charset="77"/>
              </a:rPr>
              <a:t>Seguire il </a:t>
            </a:r>
            <a:r>
              <a:rPr lang="it-IT" sz="2800" dirty="0" err="1">
                <a:latin typeface="Montserrat" pitchFamily="2" charset="77"/>
              </a:rPr>
              <a:t>customer</a:t>
            </a:r>
            <a:r>
              <a:rPr lang="it-IT" sz="2800" dirty="0">
                <a:latin typeface="Montserrat" pitchFamily="2" charset="77"/>
              </a:rPr>
              <a:t> </a:t>
            </a:r>
            <a:r>
              <a:rPr lang="it-IT" sz="2800" dirty="0" err="1">
                <a:latin typeface="Montserrat" pitchFamily="2" charset="77"/>
              </a:rPr>
              <a:t>journey</a:t>
            </a:r>
            <a:r>
              <a:rPr lang="it-IT" sz="2800" dirty="0">
                <a:latin typeface="Montserrat" pitchFamily="2" charset="77"/>
              </a:rPr>
              <a:t> e puntare sulla fidelizzazione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1A76A48-7AB3-5D4F-A508-F8400614F56C}"/>
              </a:ext>
            </a:extLst>
          </p:cNvPr>
          <p:cNvSpPr txBox="1"/>
          <p:nvPr/>
        </p:nvSpPr>
        <p:spPr>
          <a:xfrm>
            <a:off x="1219176" y="5275860"/>
            <a:ext cx="939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40000"/>
                  <a:lumOff val="60000"/>
                </a:schemeClr>
              </a:buClr>
              <a:buSzPct val="200000"/>
            </a:pPr>
            <a:r>
              <a:rPr lang="it-IT" sz="2800" dirty="0">
                <a:latin typeface="Montserrat" pitchFamily="2" charset="77"/>
              </a:rPr>
              <a:t>Differenza tra </a:t>
            </a:r>
            <a:r>
              <a:rPr lang="it-IT" sz="2800" dirty="0" err="1">
                <a:latin typeface="Montserrat" pitchFamily="2" charset="77"/>
              </a:rPr>
              <a:t>owned</a:t>
            </a:r>
            <a:r>
              <a:rPr lang="it-IT" sz="2800" dirty="0">
                <a:latin typeface="Montserrat" pitchFamily="2" charset="77"/>
              </a:rPr>
              <a:t>, </a:t>
            </a:r>
            <a:r>
              <a:rPr lang="it-IT" sz="2800" dirty="0" err="1">
                <a:latin typeface="Montserrat" pitchFamily="2" charset="77"/>
              </a:rPr>
              <a:t>earned</a:t>
            </a:r>
            <a:r>
              <a:rPr lang="it-IT" sz="2800" dirty="0">
                <a:latin typeface="Montserrat" pitchFamily="2" charset="77"/>
              </a:rPr>
              <a:t> e </a:t>
            </a:r>
            <a:r>
              <a:rPr lang="it-IT" sz="2800" dirty="0" err="1">
                <a:latin typeface="Montserrat" pitchFamily="2" charset="77"/>
              </a:rPr>
              <a:t>paid</a:t>
            </a:r>
            <a:r>
              <a:rPr lang="it-IT" sz="2800" dirty="0">
                <a:latin typeface="Montserrat" pitchFamily="2" charset="77"/>
              </a:rPr>
              <a:t> media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8A83561-B951-B047-90FF-E68AE3C447C5}"/>
              </a:ext>
            </a:extLst>
          </p:cNvPr>
          <p:cNvSpPr txBox="1"/>
          <p:nvPr/>
        </p:nvSpPr>
        <p:spPr>
          <a:xfrm>
            <a:off x="1155399" y="3345149"/>
            <a:ext cx="9947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B409D"/>
              </a:buClr>
              <a:buSzPct val="200000"/>
            </a:pPr>
            <a:r>
              <a:rPr lang="it-IT" sz="2800" dirty="0">
                <a:latin typeface="Montserrat" pitchFamily="2" charset="77"/>
              </a:rPr>
              <a:t>Comunicazione integrata tra i diversi strumenti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413461D-4EC1-524D-8370-36B4BCA66A7D}"/>
              </a:ext>
            </a:extLst>
          </p:cNvPr>
          <p:cNvSpPr txBox="1"/>
          <p:nvPr/>
        </p:nvSpPr>
        <p:spPr>
          <a:xfrm>
            <a:off x="1131746" y="2318019"/>
            <a:ext cx="821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B409D"/>
              </a:buClr>
              <a:buSzPct val="200000"/>
            </a:pPr>
            <a:r>
              <a:rPr lang="it-IT" sz="2800" dirty="0">
                <a:latin typeface="Montserrat" pitchFamily="2" charset="77"/>
              </a:rPr>
              <a:t>Pianificare via via più nel dettaglio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D28CCAE-2766-4C42-9BE9-2E7EF62CBD01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30379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8" grpId="0"/>
      <p:bldP spid="29" grpId="0"/>
      <p:bldP spid="3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EB1F90-22A4-FD4A-A32A-3E314EF17C8A}"/>
              </a:ext>
            </a:extLst>
          </p:cNvPr>
          <p:cNvSpPr txBox="1"/>
          <p:nvPr/>
        </p:nvSpPr>
        <p:spPr>
          <a:xfrm>
            <a:off x="980020" y="573486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75000"/>
                  </a:schemeClr>
                </a:solidFill>
                <a:latin typeface="Montserrat" pitchFamily="2" charset="77"/>
              </a:rPr>
              <a:t>CALENDARIO EDITORIALE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07EDA0C-B652-4A42-9427-E33FD33FF94B}"/>
              </a:ext>
            </a:extLst>
          </p:cNvPr>
          <p:cNvGrpSpPr/>
          <p:nvPr/>
        </p:nvGrpSpPr>
        <p:grpSpPr>
          <a:xfrm>
            <a:off x="1125707" y="1925707"/>
            <a:ext cx="10086272" cy="3691711"/>
            <a:chOff x="1125707" y="1925707"/>
            <a:chExt cx="10086272" cy="3691711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8D83A048-4AB2-5544-8174-F9F3CD7E6A29}"/>
                </a:ext>
              </a:extLst>
            </p:cNvPr>
            <p:cNvSpPr/>
            <p:nvPr/>
          </p:nvSpPr>
          <p:spPr>
            <a:xfrm>
              <a:off x="1751210" y="1925707"/>
              <a:ext cx="9460769" cy="3676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857250" lvl="0" fontAlgn="base">
                <a:lnSpc>
                  <a:spcPct val="200000"/>
                </a:lnSpc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it-IT" sz="2400" dirty="0">
                  <a:latin typeface="Montserrat" pitchFamily="2" charset="77"/>
                </a:rPr>
                <a:t>Argomenti da affrontare</a:t>
              </a:r>
            </a:p>
            <a:p>
              <a:pPr marR="857250" lvl="0" fontAlgn="base">
                <a:lnSpc>
                  <a:spcPct val="200000"/>
                </a:lnSpc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it-IT" sz="2400" dirty="0">
                  <a:solidFill>
                    <a:srgbClr val="012243"/>
                  </a:solidFill>
                  <a:latin typeface="Montserrat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lang="it-IT" sz="2400" dirty="0">
                  <a:solidFill>
                    <a:srgbClr val="012243"/>
                  </a:solidFill>
                  <a:effectLst/>
                  <a:latin typeface="Montserrat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ocial su cui pubblicare</a:t>
              </a:r>
            </a:p>
            <a:p>
              <a:pPr fontAlgn="base">
                <a:lnSpc>
                  <a:spcPct val="200000"/>
                </a:lnSpc>
              </a:pPr>
              <a:r>
                <a:rPr lang="it-IT" sz="2400" dirty="0">
                  <a:latin typeface="Montserrat" pitchFamily="2" charset="77"/>
                </a:rPr>
                <a:t>Date di pubblicazione (e di consegna)</a:t>
              </a:r>
            </a:p>
            <a:p>
              <a:pPr fontAlgn="base">
                <a:lnSpc>
                  <a:spcPct val="200000"/>
                </a:lnSpc>
              </a:pPr>
              <a:r>
                <a:rPr lang="it-IT" sz="2400" dirty="0">
                  <a:latin typeface="Montserrat" pitchFamily="2" charset="77"/>
                </a:rPr>
                <a:t>Autore del contenuto &gt; approvazione!</a:t>
              </a:r>
            </a:p>
            <a:p>
              <a:pPr fontAlgn="base">
                <a:lnSpc>
                  <a:spcPct val="200000"/>
                </a:lnSpc>
              </a:pPr>
              <a:r>
                <a:rPr lang="it-IT" sz="2400" dirty="0">
                  <a:latin typeface="Montserrat" pitchFamily="2" charset="77"/>
                </a:rPr>
                <a:t>Dettagli per pubblicare (immagine, video, copy, </a:t>
              </a:r>
              <a:r>
                <a:rPr lang="it-IT" sz="2400" dirty="0" err="1">
                  <a:latin typeface="Montserrat" pitchFamily="2" charset="77"/>
                </a:rPr>
                <a:t>hashtag</a:t>
              </a:r>
              <a:r>
                <a:rPr lang="it-IT" sz="2400" dirty="0">
                  <a:latin typeface="Montserrat" pitchFamily="2" charset="77"/>
                </a:rPr>
                <a:t>)</a:t>
              </a:r>
            </a:p>
          </p:txBody>
        </p:sp>
        <p:pic>
          <p:nvPicPr>
            <p:cNvPr id="12" name="Elemento grafico 11" descr="Calendario mensile">
              <a:extLst>
                <a:ext uri="{FF2B5EF4-FFF2-40B4-BE49-F238E27FC236}">
                  <a16:creationId xmlns:a16="http://schemas.microsoft.com/office/drawing/2014/main" id="{50ECA3F2-96AE-E44A-ACB4-981B4E9E2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08" y="2097989"/>
              <a:ext cx="623753" cy="623753"/>
            </a:xfrm>
            <a:prstGeom prst="rect">
              <a:avLst/>
            </a:prstGeom>
          </p:spPr>
        </p:pic>
        <p:pic>
          <p:nvPicPr>
            <p:cNvPr id="13" name="Elemento grafico 12" descr="Calendario mensile">
              <a:extLst>
                <a:ext uri="{FF2B5EF4-FFF2-40B4-BE49-F238E27FC236}">
                  <a16:creationId xmlns:a16="http://schemas.microsoft.com/office/drawing/2014/main" id="{DFE9D024-4E9B-FF4B-81D3-0007B5E09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5708" y="2821907"/>
              <a:ext cx="623754" cy="623754"/>
            </a:xfrm>
            <a:prstGeom prst="rect">
              <a:avLst/>
            </a:prstGeom>
          </p:spPr>
        </p:pic>
        <p:pic>
          <p:nvPicPr>
            <p:cNvPr id="14" name="Elemento grafico 13" descr="Calendario mensile">
              <a:extLst>
                <a:ext uri="{FF2B5EF4-FFF2-40B4-BE49-F238E27FC236}">
                  <a16:creationId xmlns:a16="http://schemas.microsoft.com/office/drawing/2014/main" id="{70796A77-8523-4C40-9FA8-CC7D230A9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5708" y="3545826"/>
              <a:ext cx="623754" cy="623754"/>
            </a:xfrm>
            <a:prstGeom prst="rect">
              <a:avLst/>
            </a:prstGeom>
          </p:spPr>
        </p:pic>
        <p:pic>
          <p:nvPicPr>
            <p:cNvPr id="15" name="Elemento grafico 14" descr="Calendario mensile">
              <a:extLst>
                <a:ext uri="{FF2B5EF4-FFF2-40B4-BE49-F238E27FC236}">
                  <a16:creationId xmlns:a16="http://schemas.microsoft.com/office/drawing/2014/main" id="{CBB00BDB-F5B1-D64C-AC07-43A1D4E4B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25707" y="4269745"/>
              <a:ext cx="623754" cy="623754"/>
            </a:xfrm>
            <a:prstGeom prst="rect">
              <a:avLst/>
            </a:prstGeom>
          </p:spPr>
        </p:pic>
        <p:pic>
          <p:nvPicPr>
            <p:cNvPr id="16" name="Elemento grafico 15" descr="Calendario mensile">
              <a:extLst>
                <a:ext uri="{FF2B5EF4-FFF2-40B4-BE49-F238E27FC236}">
                  <a16:creationId xmlns:a16="http://schemas.microsoft.com/office/drawing/2014/main" id="{33E0ED6B-59C5-BA4B-B6AB-F1C04E510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07" y="4993664"/>
              <a:ext cx="623754" cy="623754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ACF41E0-80B4-B14D-B438-4BF74F683484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22779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7579F7-4E7B-584F-9D56-0C55AF495FCC}"/>
              </a:ext>
            </a:extLst>
          </p:cNvPr>
          <p:cNvSpPr txBox="1"/>
          <p:nvPr/>
        </p:nvSpPr>
        <p:spPr>
          <a:xfrm>
            <a:off x="0" y="19913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75000"/>
                  </a:schemeClr>
                </a:solidFill>
                <a:latin typeface="Montserrat" pitchFamily="2" charset="77"/>
              </a:rPr>
              <a:t>DINAMICHE SOCIAL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7FA1249-3FEE-7B44-803B-C23F4133FB11}"/>
              </a:ext>
            </a:extLst>
          </p:cNvPr>
          <p:cNvGrpSpPr/>
          <p:nvPr/>
        </p:nvGrpSpPr>
        <p:grpSpPr>
          <a:xfrm>
            <a:off x="777438" y="1175438"/>
            <a:ext cx="10653784" cy="5331402"/>
            <a:chOff x="777438" y="1175438"/>
            <a:chExt cx="10653784" cy="5331402"/>
          </a:xfrm>
        </p:grpSpPr>
        <p:pic>
          <p:nvPicPr>
            <p:cNvPr id="4" name="Elemento grafico 3">
              <a:extLst>
                <a:ext uri="{FF2B5EF4-FFF2-40B4-BE49-F238E27FC236}">
                  <a16:creationId xmlns:a16="http://schemas.microsoft.com/office/drawing/2014/main" id="{C484ADA3-6FE1-984D-B731-3B4D4F641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56183" y="1175438"/>
              <a:ext cx="1754439" cy="1754439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F6EA81AB-261E-8744-BA16-1C77DC407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2895" y="1428795"/>
              <a:ext cx="1562215" cy="1562215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04AC730-A7A8-054A-B49A-DBB008C49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615" y="4282168"/>
              <a:ext cx="1542522" cy="1542522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DE7F9C8-1972-2E4B-A305-AA55ECC72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6391" y="1428795"/>
              <a:ext cx="1562215" cy="1562215"/>
            </a:xfrm>
            <a:prstGeom prst="rect">
              <a:avLst/>
            </a:prstGeom>
          </p:spPr>
        </p:pic>
        <p:pic>
          <p:nvPicPr>
            <p:cNvPr id="14" name="Elemento grafico 13">
              <a:extLst>
                <a:ext uri="{FF2B5EF4-FFF2-40B4-BE49-F238E27FC236}">
                  <a16:creationId xmlns:a16="http://schemas.microsoft.com/office/drawing/2014/main" id="{22433D87-3DFC-2B4B-8527-789E9821D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34692" y="3822344"/>
              <a:ext cx="2462170" cy="2462170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F48C73F-B751-0546-BE2B-6F2148766385}"/>
                </a:ext>
              </a:extLst>
            </p:cNvPr>
            <p:cNvSpPr txBox="1"/>
            <p:nvPr/>
          </p:nvSpPr>
          <p:spPr>
            <a:xfrm>
              <a:off x="9156183" y="3072633"/>
              <a:ext cx="1754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Montserrat" pitchFamily="2" charset="77"/>
                </a:rPr>
                <a:t>ESPRIMERE </a:t>
              </a:r>
            </a:p>
            <a:p>
              <a:pPr algn="ctr"/>
              <a:r>
                <a:rPr lang="it-IT" dirty="0">
                  <a:latin typeface="Montserrat" pitchFamily="2" charset="77"/>
                </a:rPr>
                <a:t>OPINIONI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63BF7AA-2B6B-9A40-AD58-2C37F196B92C}"/>
                </a:ext>
              </a:extLst>
            </p:cNvPr>
            <p:cNvSpPr txBox="1"/>
            <p:nvPr/>
          </p:nvSpPr>
          <p:spPr>
            <a:xfrm>
              <a:off x="828204" y="3368377"/>
              <a:ext cx="1918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Montserrat" pitchFamily="2" charset="77"/>
                </a:rPr>
                <a:t>CONDIVIDERE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F1B5ABC3-2E3B-3E46-A3DF-BFA3091FBF31}"/>
                </a:ext>
              </a:extLst>
            </p:cNvPr>
            <p:cNvSpPr txBox="1"/>
            <p:nvPr/>
          </p:nvSpPr>
          <p:spPr>
            <a:xfrm>
              <a:off x="5056783" y="3368377"/>
              <a:ext cx="175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Montserrat" pitchFamily="2" charset="77"/>
                </a:rPr>
                <a:t>MOSTRARE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2869EFEF-9DE7-CE4E-9DAF-0D9F3672F7D2}"/>
                </a:ext>
              </a:extLst>
            </p:cNvPr>
            <p:cNvSpPr txBox="1"/>
            <p:nvPr/>
          </p:nvSpPr>
          <p:spPr>
            <a:xfrm>
              <a:off x="777438" y="6137508"/>
              <a:ext cx="2150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Montserrat" pitchFamily="2" charset="77"/>
                </a:rPr>
                <a:t>FARE NETWORK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C3E50227-C7ED-384A-A354-2ED99E9A9B2D}"/>
                </a:ext>
              </a:extLst>
            </p:cNvPr>
            <p:cNvSpPr txBox="1"/>
            <p:nvPr/>
          </p:nvSpPr>
          <p:spPr>
            <a:xfrm>
              <a:off x="5046836" y="6137508"/>
              <a:ext cx="2237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Montserrat" pitchFamily="2" charset="77"/>
                </a:rPr>
                <a:t>INTRATTENERSI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B2296379-AD89-6648-8E2A-6A80F0C3CB5B}"/>
                </a:ext>
              </a:extLst>
            </p:cNvPr>
            <p:cNvSpPr txBox="1"/>
            <p:nvPr/>
          </p:nvSpPr>
          <p:spPr>
            <a:xfrm>
              <a:off x="9193340" y="6137508"/>
              <a:ext cx="2237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Montserrat" pitchFamily="2" charset="77"/>
                </a:rPr>
                <a:t>VIDEO (LUNGHI)</a:t>
              </a:r>
            </a:p>
          </p:txBody>
        </p:sp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3BE1C85F-5BC3-1B44-AD28-A8FB636D6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99318" y="4176209"/>
              <a:ext cx="1811067" cy="1811067"/>
            </a:xfrm>
            <a:prstGeom prst="rect">
              <a:avLst/>
            </a:prstGeom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75F63FF-D3B8-EC4E-84AF-DABC8DA7E4B6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11609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E2A0FF-B66B-744E-83E7-DF2115576041}"/>
              </a:ext>
            </a:extLst>
          </p:cNvPr>
          <p:cNvSpPr txBox="1"/>
          <p:nvPr/>
        </p:nvSpPr>
        <p:spPr>
          <a:xfrm>
            <a:off x="980020" y="84998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75000"/>
                  </a:schemeClr>
                </a:solidFill>
                <a:latin typeface="Montserrat" pitchFamily="2" charset="77"/>
              </a:rPr>
              <a:t>IDEE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609136-36E2-CF4F-9F85-A4CD97F5F93E}"/>
              </a:ext>
            </a:extLst>
          </p:cNvPr>
          <p:cNvSpPr txBox="1"/>
          <p:nvPr/>
        </p:nvSpPr>
        <p:spPr>
          <a:xfrm>
            <a:off x="471662" y="832914"/>
            <a:ext cx="1124867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Consigli, rubriche e risposte, tutorial, </a:t>
            </a:r>
            <a:r>
              <a:rPr lang="it-IT" sz="2000" dirty="0" err="1">
                <a:latin typeface="Montserrat" pitchFamily="2" charset="77"/>
              </a:rPr>
              <a:t>tips</a:t>
            </a:r>
            <a:r>
              <a:rPr lang="it-IT" sz="2000" dirty="0">
                <a:latin typeface="Montserrat" pitchFamily="2" charset="77"/>
              </a:rPr>
              <a:t> and </a:t>
            </a:r>
            <a:r>
              <a:rPr lang="it-IT" sz="2000" dirty="0" err="1">
                <a:latin typeface="Montserrat" pitchFamily="2" charset="77"/>
              </a:rPr>
              <a:t>tricks</a:t>
            </a:r>
            <a:endParaRPr lang="it-IT" sz="2000" dirty="0">
              <a:latin typeface="Montserrat" pitchFamily="2" charset="77"/>
            </a:endParaRP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Raccontare aneddoti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Svelare segreti</a:t>
            </a:r>
          </a:p>
          <a:p>
            <a:pPr marL="285750" indent="-285750">
              <a:buClr>
                <a:srgbClr val="BB409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Fare domande: Cosa preferite? Come fate voi?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UGC: condividere contenuti degli utenti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Essere creativi: Ceres, </a:t>
            </a:r>
            <a:r>
              <a:rPr lang="it-IT" sz="2000" dirty="0" err="1">
                <a:latin typeface="Montserrat" pitchFamily="2" charset="77"/>
              </a:rPr>
              <a:t>Durex</a:t>
            </a:r>
            <a:r>
              <a:rPr lang="it-IT" sz="2000" dirty="0">
                <a:latin typeface="Montserrat" pitchFamily="2" charset="77"/>
              </a:rPr>
              <a:t>, </a:t>
            </a:r>
            <a:r>
              <a:rPr lang="it-IT" sz="2000" dirty="0" err="1">
                <a:latin typeface="Montserrat" pitchFamily="2" charset="77"/>
              </a:rPr>
              <a:t>Taffo</a:t>
            </a:r>
            <a:r>
              <a:rPr lang="it-IT" sz="2000" dirty="0">
                <a:latin typeface="Montserrat" pitchFamily="2" charset="77"/>
              </a:rPr>
              <a:t>, </a:t>
            </a:r>
            <a:r>
              <a:rPr lang="it-IT" sz="2000" dirty="0" err="1">
                <a:latin typeface="Montserrat" pitchFamily="2" charset="77"/>
              </a:rPr>
              <a:t>Unieuro</a:t>
            </a:r>
            <a:r>
              <a:rPr lang="it-IT" sz="2000" dirty="0">
                <a:latin typeface="Montserrat" pitchFamily="2" charset="77"/>
              </a:rPr>
              <a:t> &gt; occhio ai </a:t>
            </a:r>
            <a:r>
              <a:rPr lang="it-IT" sz="2000" dirty="0" err="1">
                <a:latin typeface="Montserrat" pitchFamily="2" charset="77"/>
              </a:rPr>
              <a:t>fail</a:t>
            </a:r>
            <a:r>
              <a:rPr lang="it-IT" sz="2000" dirty="0">
                <a:latin typeface="Montserrat" pitchFamily="2" charset="77"/>
              </a:rPr>
              <a:t>!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Cavalcare i trend, condividere notizie di settore e approfondimenti</a:t>
            </a:r>
          </a:p>
          <a:p>
            <a:pPr marL="285750" indent="-285750">
              <a:buClr>
                <a:srgbClr val="BB409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Anteprime e dietro le quinte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Meme e contenuti divertenti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Condividere contenuti dello stesso settore &gt; creare partnership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Dizionari e glossari</a:t>
            </a:r>
          </a:p>
          <a:p>
            <a:pPr marL="285750" indent="-285750">
              <a:buClr>
                <a:srgbClr val="BB409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Condividere recensioni e commenti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Contest &gt; senza premi!!!!! NO GIVEAWAY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Case </a:t>
            </a:r>
            <a:r>
              <a:rPr lang="it-IT" sz="2000" dirty="0" err="1">
                <a:latin typeface="Montserrat" pitchFamily="2" charset="77"/>
              </a:rPr>
              <a:t>studies</a:t>
            </a:r>
            <a:endParaRPr lang="it-IT" sz="2000" dirty="0">
              <a:latin typeface="Montserrat" pitchFamily="2" charset="77"/>
            </a:endParaRP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Elenchi e </a:t>
            </a:r>
            <a:r>
              <a:rPr lang="it-IT" sz="2000" dirty="0" err="1">
                <a:latin typeface="Montserrat" pitchFamily="2" charset="77"/>
              </a:rPr>
              <a:t>checklist</a:t>
            </a:r>
            <a:endParaRPr lang="it-IT" sz="2000" dirty="0">
              <a:latin typeface="Montserrat" pitchFamily="2" charset="77"/>
            </a:endParaRPr>
          </a:p>
          <a:p>
            <a:pPr marL="285750" indent="-285750">
              <a:buClr>
                <a:srgbClr val="BB4098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Ricorrenze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Ispirazioni (frasi, storie…)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Sondaggi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Montserrat" pitchFamily="2" charset="77"/>
              </a:rPr>
              <a:t>Quiz</a:t>
            </a:r>
            <a:endParaRPr lang="it-IT" sz="1600" dirty="0">
              <a:latin typeface="Montserrat" pitchFamily="2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3FC4C0-2A58-AF4C-8EC5-317418CFE657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1608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B2F2B4-6FCC-E64B-92F3-88B6E349DE36}"/>
              </a:ext>
            </a:extLst>
          </p:cNvPr>
          <p:cNvSpPr txBox="1"/>
          <p:nvPr/>
        </p:nvSpPr>
        <p:spPr>
          <a:xfrm>
            <a:off x="980020" y="286372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75000"/>
                  </a:schemeClr>
                </a:solidFill>
                <a:latin typeface="Montserrat" pitchFamily="2" charset="77"/>
              </a:rPr>
              <a:t>KPI e ALGORITMO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7EEE99-BAF1-764B-879A-976A497E955A}"/>
              </a:ext>
            </a:extLst>
          </p:cNvPr>
          <p:cNvSpPr txBox="1"/>
          <p:nvPr/>
        </p:nvSpPr>
        <p:spPr>
          <a:xfrm>
            <a:off x="1385661" y="1783834"/>
            <a:ext cx="356540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000" dirty="0">
              <a:latin typeface="Montserrat" pitchFamily="2" charset="77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Montserrat" pitchFamily="2" charset="77"/>
              </a:rPr>
              <a:t>Engagement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Montserrat" pitchFamily="2" charset="77"/>
              </a:rPr>
              <a:t>Commenti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Montserrat" pitchFamily="2" charset="77"/>
              </a:rPr>
              <a:t>Condivisioni</a:t>
            </a:r>
          </a:p>
          <a:p>
            <a:pPr marL="285750" indent="-285750">
              <a:buClr>
                <a:srgbClr val="BB4098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Montserrat" pitchFamily="2" charset="77"/>
              </a:rPr>
              <a:t>Salvataggi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Montserrat" pitchFamily="2" charset="77"/>
              </a:rPr>
              <a:t>Tempi di risposta</a:t>
            </a:r>
          </a:p>
          <a:p>
            <a:pPr marL="285750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it-IT" sz="2800" dirty="0">
                <a:latin typeface="Montserrat" pitchFamily="2" charset="77"/>
              </a:rPr>
              <a:t>Traffico sul sito</a:t>
            </a:r>
          </a:p>
          <a:p>
            <a:endParaRPr lang="it-IT" dirty="0">
              <a:latin typeface="Montserrat" pitchFamily="2" charset="77"/>
            </a:endParaRPr>
          </a:p>
          <a:p>
            <a:endParaRPr lang="it-IT" dirty="0">
              <a:latin typeface="Montserrat" pitchFamily="2" charset="77"/>
            </a:endParaRPr>
          </a:p>
          <a:p>
            <a:endParaRPr lang="it-IT" dirty="0">
              <a:latin typeface="Montserrat" pitchFamily="2" charset="77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3FAB5A-CF9B-304C-B231-9A5987608F81}"/>
              </a:ext>
            </a:extLst>
          </p:cNvPr>
          <p:cNvSpPr txBox="1"/>
          <p:nvPr/>
        </p:nvSpPr>
        <p:spPr>
          <a:xfrm>
            <a:off x="980020" y="1310881"/>
            <a:ext cx="730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Montserrat" pitchFamily="2" charset="77"/>
              </a:rPr>
              <a:t>Vanity</a:t>
            </a:r>
            <a:r>
              <a:rPr lang="it-IT" sz="2800" dirty="0">
                <a:latin typeface="Montserrat" pitchFamily="2" charset="77"/>
              </a:rPr>
              <a:t> </a:t>
            </a:r>
            <a:r>
              <a:rPr lang="it-IT" sz="2800" dirty="0" err="1">
                <a:latin typeface="Montserrat" pitchFamily="2" charset="77"/>
              </a:rPr>
              <a:t>metrics</a:t>
            </a:r>
            <a:r>
              <a:rPr lang="it-IT" sz="2800" dirty="0">
                <a:latin typeface="Montserrat" pitchFamily="2" charset="77"/>
              </a:rPr>
              <a:t> &gt; </a:t>
            </a:r>
            <a:r>
              <a:rPr lang="it-IT" sz="2800" dirty="0" err="1">
                <a:latin typeface="Montserrat" pitchFamily="2" charset="77"/>
              </a:rPr>
              <a:t>like</a:t>
            </a:r>
            <a:r>
              <a:rPr lang="it-IT" sz="2800" dirty="0">
                <a:latin typeface="Montserrat" pitchFamily="2" charset="77"/>
              </a:rPr>
              <a:t>, </a:t>
            </a:r>
            <a:r>
              <a:rPr lang="it-IT" sz="2800" dirty="0" err="1">
                <a:latin typeface="Montserrat" pitchFamily="2" charset="77"/>
              </a:rPr>
              <a:t>follower</a:t>
            </a:r>
            <a:r>
              <a:rPr lang="it-IT" sz="2800" dirty="0">
                <a:latin typeface="Montserrat" pitchFamily="2" charset="77"/>
              </a:rPr>
              <a:t>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2CD3D1-58D1-2343-8F94-9CD2997DDEBE}"/>
              </a:ext>
            </a:extLst>
          </p:cNvPr>
          <p:cNvSpPr txBox="1"/>
          <p:nvPr/>
        </p:nvSpPr>
        <p:spPr>
          <a:xfrm>
            <a:off x="2593074" y="5580774"/>
            <a:ext cx="7339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92D050"/>
                </a:solidFill>
                <a:latin typeface="Montserrat" pitchFamily="2" charset="77"/>
              </a:rPr>
              <a:t>CONTENUTI</a:t>
            </a:r>
            <a:r>
              <a:rPr lang="it-IT" sz="4400" b="1" dirty="0">
                <a:solidFill>
                  <a:srgbClr val="BB4098"/>
                </a:solidFill>
                <a:latin typeface="Montserrat" pitchFamily="2" charset="77"/>
              </a:rPr>
              <a:t> </a:t>
            </a:r>
            <a:r>
              <a:rPr lang="it-IT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pitchFamily="2" charset="77"/>
              </a:rPr>
              <a:t>DI</a:t>
            </a:r>
            <a:r>
              <a:rPr lang="it-IT" sz="4400" b="1" dirty="0">
                <a:solidFill>
                  <a:srgbClr val="BB4098"/>
                </a:solidFill>
                <a:latin typeface="Montserrat" pitchFamily="2" charset="77"/>
              </a:rPr>
              <a:t> VALORE</a:t>
            </a:r>
            <a:endParaRPr lang="it-IT" sz="4400" b="1" dirty="0">
              <a:latin typeface="Montserrat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CED82D-26A2-D84C-9A59-BEFDCEA4EF42}"/>
              </a:ext>
            </a:extLst>
          </p:cNvPr>
          <p:cNvSpPr txBox="1"/>
          <p:nvPr/>
        </p:nvSpPr>
        <p:spPr>
          <a:xfrm>
            <a:off x="980020" y="4923155"/>
            <a:ext cx="10231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Montserrat" pitchFamily="2" charset="77"/>
              </a:rPr>
              <a:t>Tieni traccia di cosa dà più risultati, ma sii generoso di </a:t>
            </a:r>
          </a:p>
          <a:p>
            <a:endParaRPr lang="it-IT" sz="2800" dirty="0"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313D2F-1F52-2A4D-A7AA-86F2B245A9B9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32099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16FD28-DDF4-BF4D-8ECB-10BD55C4441E}"/>
              </a:ext>
            </a:extLst>
          </p:cNvPr>
          <p:cNvSpPr txBox="1"/>
          <p:nvPr/>
        </p:nvSpPr>
        <p:spPr>
          <a:xfrm>
            <a:off x="1234966" y="926521"/>
            <a:ext cx="9046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CALO DELLA </a:t>
            </a:r>
          </a:p>
          <a:p>
            <a:r>
              <a:rPr lang="it-IT" sz="5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REACH ORGANICA</a:t>
            </a:r>
          </a:p>
        </p:txBody>
      </p:sp>
      <p:pic>
        <p:nvPicPr>
          <p:cNvPr id="8" name="Elemento grafico 7" descr="Tendenza al ribasso da destra a sinistra">
            <a:extLst>
              <a:ext uri="{FF2B5EF4-FFF2-40B4-BE49-F238E27FC236}">
                <a16:creationId xmlns:a16="http://schemas.microsoft.com/office/drawing/2014/main" id="{8FC7FF90-2C20-314B-B0A6-7EA0CCB7B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16202" y="585856"/>
            <a:ext cx="2340832" cy="234083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4C8B2C-1F01-4748-B395-128AD056A33B}"/>
              </a:ext>
            </a:extLst>
          </p:cNvPr>
          <p:cNvSpPr txBox="1"/>
          <p:nvPr/>
        </p:nvSpPr>
        <p:spPr>
          <a:xfrm>
            <a:off x="1986454" y="4484929"/>
            <a:ext cx="7935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b="1" spc="300" dirty="0">
                <a:solidFill>
                  <a:srgbClr val="00B0F0"/>
                </a:solidFill>
                <a:latin typeface="Montserrat" pitchFamily="2" charset="77"/>
              </a:rPr>
              <a:t>PU</a:t>
            </a:r>
            <a:r>
              <a:rPr lang="it-IT" sz="8800" b="1" spc="300" dirty="0">
                <a:solidFill>
                  <a:srgbClr val="92D050"/>
                </a:solidFill>
                <a:latin typeface="Montserrat" pitchFamily="2" charset="77"/>
              </a:rPr>
              <a:t>BB</a:t>
            </a:r>
            <a:r>
              <a:rPr lang="it-IT" sz="8800" b="1" spc="300" dirty="0">
                <a:solidFill>
                  <a:schemeClr val="accent4">
                    <a:lumMod val="60000"/>
                    <a:lumOff val="40000"/>
                  </a:schemeClr>
                </a:solidFill>
                <a:latin typeface="Montserrat" pitchFamily="2" charset="77"/>
              </a:rPr>
              <a:t>LIC</a:t>
            </a:r>
            <a:r>
              <a:rPr lang="it-IT" sz="8800" b="1" spc="300" dirty="0">
                <a:solidFill>
                  <a:srgbClr val="BB3F98"/>
                </a:solidFill>
                <a:latin typeface="Montserrat" pitchFamily="2" charset="77"/>
              </a:rPr>
              <a:t>ITÀ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D8F064C-9452-7747-8DC4-CA607BECEAB7}"/>
              </a:ext>
            </a:extLst>
          </p:cNvPr>
          <p:cNvCxnSpPr/>
          <p:nvPr/>
        </p:nvCxnSpPr>
        <p:spPr>
          <a:xfrm>
            <a:off x="5758033" y="2926688"/>
            <a:ext cx="0" cy="1355834"/>
          </a:xfrm>
          <a:prstGeom prst="straightConnector1">
            <a:avLst/>
          </a:prstGeom>
          <a:ln w="2063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66B666-F89C-2441-9D30-7EDC4CB444A7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15898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26077BD-CD4D-464A-BE11-EC56FBF01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536" y="1720715"/>
            <a:ext cx="1562215" cy="156221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67285ED-BCD2-DE42-9A38-0BE667D3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00" y="1700942"/>
            <a:ext cx="1562215" cy="15622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02B3503-9A38-8544-8FBE-3F5718E59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232" y="1617933"/>
            <a:ext cx="1811067" cy="1811067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005506B-2A0F-1E48-A315-AD782D074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2619" y="4149837"/>
            <a:ext cx="2462170" cy="246217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FD03DF4-1413-0B49-A18D-A807C26E7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8509" y="1654062"/>
            <a:ext cx="1562215" cy="159272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EEE1AA9-B334-C649-92DF-693DD0BA42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6859" y="4609661"/>
            <a:ext cx="1542522" cy="154252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90C02D-118A-BE47-8F85-9E6F8A78B80D}"/>
              </a:ext>
            </a:extLst>
          </p:cNvPr>
          <p:cNvSpPr txBox="1"/>
          <p:nvPr/>
        </p:nvSpPr>
        <p:spPr>
          <a:xfrm>
            <a:off x="980020" y="286372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75000"/>
                  </a:schemeClr>
                </a:solidFill>
                <a:latin typeface="Montserrat" pitchFamily="2" charset="77"/>
              </a:rPr>
              <a:t>CANALI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5BC2D3E-7208-214D-9619-9487A1228DC9}"/>
              </a:ext>
            </a:extLst>
          </p:cNvPr>
          <p:cNvSpPr/>
          <p:nvPr/>
        </p:nvSpPr>
        <p:spPr>
          <a:xfrm>
            <a:off x="7132186" y="1292381"/>
            <a:ext cx="4515784" cy="2462170"/>
          </a:xfrm>
          <a:prstGeom prst="rect">
            <a:avLst/>
          </a:prstGeom>
          <a:noFill/>
          <a:ln w="952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C32E12-2A17-8745-BA7C-0359D4B7DA17}"/>
              </a:ext>
            </a:extLst>
          </p:cNvPr>
          <p:cNvSpPr/>
          <p:nvPr/>
        </p:nvSpPr>
        <p:spPr>
          <a:xfrm>
            <a:off x="853101" y="1371740"/>
            <a:ext cx="4515784" cy="2462170"/>
          </a:xfrm>
          <a:prstGeom prst="rect">
            <a:avLst/>
          </a:prstGeom>
          <a:noFill/>
          <a:ln w="952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22658C4-9E85-CD4E-8C88-59F94E73FFDE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34025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90C02D-118A-BE47-8F85-9E6F8A78B80D}"/>
              </a:ext>
            </a:extLst>
          </p:cNvPr>
          <p:cNvSpPr txBox="1"/>
          <p:nvPr/>
        </p:nvSpPr>
        <p:spPr>
          <a:xfrm>
            <a:off x="980018" y="86806"/>
            <a:ext cx="1023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bg2">
                    <a:lumMod val="75000"/>
                  </a:schemeClr>
                </a:solidFill>
                <a:latin typeface="Montserrat" pitchFamily="2" charset="77"/>
              </a:rPr>
              <a:t>IG E FB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BB98C5A-79AF-9D45-B945-A8BF8574D711}"/>
              </a:ext>
            </a:extLst>
          </p:cNvPr>
          <p:cNvSpPr txBox="1"/>
          <p:nvPr/>
        </p:nvSpPr>
        <p:spPr>
          <a:xfrm>
            <a:off x="679732" y="868581"/>
            <a:ext cx="10832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it-IT" sz="2000" dirty="0">
                <a:latin typeface="Montserrat" pitchFamily="2" charset="77"/>
              </a:rPr>
              <a:t>Creare account pubblicitario: persone (o BM) - no pagine</a:t>
            </a:r>
          </a:p>
          <a:p>
            <a:pPr marL="514350" indent="-514350">
              <a:buAutoNum type="arabicParenR"/>
            </a:pPr>
            <a:r>
              <a:rPr lang="it-IT" sz="2000" dirty="0">
                <a:latin typeface="Montserrat" pitchFamily="2" charset="77"/>
              </a:rPr>
              <a:t>Gestione inserzioni 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B7C1DDA-C6EE-AE47-92FA-8E585128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13" y="1705922"/>
            <a:ext cx="5490323" cy="49020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9A80E52-62EA-5846-90D7-DBFA0CBAC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461" y="3105883"/>
            <a:ext cx="5106550" cy="259669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710CA44-26E0-C44E-86A7-5754366EC17A}"/>
              </a:ext>
            </a:extLst>
          </p:cNvPr>
          <p:cNvSpPr txBox="1"/>
          <p:nvPr/>
        </p:nvSpPr>
        <p:spPr>
          <a:xfrm>
            <a:off x="6231562" y="1705922"/>
            <a:ext cx="2123402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Montserrat" pitchFamily="2" charset="77"/>
              </a:rPr>
              <a:t>Portare</a:t>
            </a:r>
            <a:r>
              <a:rPr lang="it-IT" sz="2000" dirty="0">
                <a:latin typeface="Montserrat" pitchFamily="2" charset="77"/>
              </a:rPr>
              <a:t> </a:t>
            </a:r>
            <a:r>
              <a:rPr lang="it-IT" sz="2000" dirty="0">
                <a:solidFill>
                  <a:schemeClr val="bg1"/>
                </a:solidFill>
                <a:latin typeface="Montserrat" pitchFamily="2" charset="77"/>
              </a:rPr>
              <a:t>traffico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A9C6744-EFA3-5046-82B6-24A8CB982D1B}"/>
              </a:ext>
            </a:extLst>
          </p:cNvPr>
          <p:cNvSpPr txBox="1"/>
          <p:nvPr/>
        </p:nvSpPr>
        <p:spPr>
          <a:xfrm>
            <a:off x="8894308" y="5865777"/>
            <a:ext cx="1282548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Montserrat" pitchFamily="2" charset="77"/>
              </a:rPr>
              <a:t>evento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0A51A6C-34CF-6C46-ACA5-22242434C6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54" b="24544"/>
          <a:stretch/>
        </p:blipFill>
        <p:spPr>
          <a:xfrm>
            <a:off x="409119" y="3195940"/>
            <a:ext cx="11373762" cy="3461338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B51BA671-5641-4B48-9F9B-94FAB7F77C41}"/>
              </a:ext>
            </a:extLst>
          </p:cNvPr>
          <p:cNvCxnSpPr>
            <a:cxnSpLocks/>
          </p:cNvCxnSpPr>
          <p:nvPr/>
        </p:nvCxnSpPr>
        <p:spPr>
          <a:xfrm>
            <a:off x="980018" y="3107472"/>
            <a:ext cx="491731" cy="2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9779F470-7555-3E45-9D70-21CFE3E7163D}"/>
              </a:ext>
            </a:extLst>
          </p:cNvPr>
          <p:cNvCxnSpPr>
            <a:cxnSpLocks/>
          </p:cNvCxnSpPr>
          <p:nvPr/>
        </p:nvCxnSpPr>
        <p:spPr>
          <a:xfrm>
            <a:off x="2656418" y="3110338"/>
            <a:ext cx="826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68111FA8-6991-1F49-BD26-64E8BCBFE790}"/>
              </a:ext>
            </a:extLst>
          </p:cNvPr>
          <p:cNvCxnSpPr>
            <a:cxnSpLocks/>
          </p:cNvCxnSpPr>
          <p:nvPr/>
        </p:nvCxnSpPr>
        <p:spPr>
          <a:xfrm>
            <a:off x="4333795" y="3107472"/>
            <a:ext cx="664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CD1FD0-E7AF-1540-8F5B-2528DB28E4FE}"/>
              </a:ext>
            </a:extLst>
          </p:cNvPr>
          <p:cNvSpPr txBox="1"/>
          <p:nvPr/>
        </p:nvSpPr>
        <p:spPr>
          <a:xfrm>
            <a:off x="8485785" y="194532"/>
            <a:ext cx="356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latin typeface="Montserrat" pitchFamily="2" charset="77"/>
              </a:rPr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36514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442</Words>
  <Application>Microsoft Macintosh PowerPoint</Application>
  <PresentationFormat>Widescreen</PresentationFormat>
  <Paragraphs>111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Medium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43</cp:revision>
  <dcterms:created xsi:type="dcterms:W3CDTF">2021-01-21T09:49:22Z</dcterms:created>
  <dcterms:modified xsi:type="dcterms:W3CDTF">2021-01-28T13:48:37Z</dcterms:modified>
</cp:coreProperties>
</file>